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0" r:id="rId2"/>
    <p:sldId id="281" r:id="rId3"/>
    <p:sldId id="280" r:id="rId4"/>
    <p:sldId id="282" r:id="rId5"/>
    <p:sldId id="283" r:id="rId6"/>
    <p:sldId id="284" r:id="rId7"/>
    <p:sldId id="313" r:id="rId8"/>
    <p:sldId id="285" r:id="rId9"/>
    <p:sldId id="286" r:id="rId10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B1A0EB7-A0EF-4DCE-92F3-F531B4ABD3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4C6E1CFE-2514-4FC7-92DD-5839FBEFC6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A9C2D832-9411-4345-B9F2-3F0118B72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A470A-8798-47E5-AE67-6E181A52CD75}" type="datetimeFigureOut">
              <a:rPr lang="hr-HR" smtClean="0"/>
              <a:t>8.11.2020.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C47D470E-E6B0-4A69-91AB-FA08A68B7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92D5BC13-2441-4D3E-A828-0F56D41D8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ACFB6-FFD7-4E61-87EF-0DF4B5D5730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6785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2C82F4-80A9-4F3B-9765-624AF5B57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1C0C8264-C539-45FB-B1D7-532C7DC760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480ACA1-B470-402E-BFCB-F3D127E57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A470A-8798-47E5-AE67-6E181A52CD75}" type="datetimeFigureOut">
              <a:rPr lang="hr-HR" smtClean="0"/>
              <a:t>8.11.2020.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AAA4674A-2E4B-45E4-AE7B-9EF8EF79A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51032C9B-F8FD-4D7B-9575-D8CACD92C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ACFB6-FFD7-4E61-87EF-0DF4B5D5730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02039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51663880-8BF0-4B10-8A5F-07CB67BCC8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A07150EE-5786-4C1B-91AE-1658836A25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F6DBF965-EBE5-4273-99A4-3607BF4FD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A470A-8798-47E5-AE67-6E181A52CD75}" type="datetimeFigureOut">
              <a:rPr lang="hr-HR" smtClean="0"/>
              <a:t>8.11.2020.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4A4C543-D872-4065-ABD7-8C4AB3EB3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BA63E529-24EF-410D-A21D-2E4DF9AC6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ACFB6-FFD7-4E61-87EF-0DF4B5D5730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89685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496F53E-C858-44C2-8ACE-0BFCA853F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4BB05DF-36B8-4980-8A38-18BEAE3CCA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64CEB63-6B73-47B6-8ACB-2447BFF0C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A470A-8798-47E5-AE67-6E181A52CD75}" type="datetimeFigureOut">
              <a:rPr lang="hr-HR" smtClean="0"/>
              <a:t>8.11.2020.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F58540D-7E76-41BF-93DB-8F2CA4672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94069144-9709-4CAA-B052-27F98197B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ACFB6-FFD7-4E61-87EF-0DF4B5D5730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32269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60517D-9D37-470F-AFE8-613CB1079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3D26E22-0AEC-43C1-ADF7-13831D777D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AA528925-E988-4019-98F2-C661217E1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A470A-8798-47E5-AE67-6E181A52CD75}" type="datetimeFigureOut">
              <a:rPr lang="hr-HR" smtClean="0"/>
              <a:t>8.11.2020.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9553384F-0FF4-4DA6-BF05-C1D9B7059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6281026C-6975-4262-993E-B099FEB57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ACFB6-FFD7-4E61-87EF-0DF4B5D5730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4006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AD43B4D-FA21-4035-BE01-616B707B1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0F23C1E4-7105-4D0A-B7E2-429563518C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CDC1C38F-81BC-425E-823C-541D7FF05B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9FA1DE9-3EF1-4452-BC65-C9A9A5828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A470A-8798-47E5-AE67-6E181A52CD75}" type="datetimeFigureOut">
              <a:rPr lang="hr-HR" smtClean="0"/>
              <a:t>8.11.2020.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F9A4A835-0948-461A-AFBD-BA8691ADE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02ECE53C-C3F8-42E1-8938-0FA76CC7C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ACFB6-FFD7-4E61-87EF-0DF4B5D5730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4587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935A618-8EE6-4B6D-B603-55527EB55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7186D777-C076-44B2-A1F0-7832451077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A50E52AD-A644-48FE-AB86-55579EEDFE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E828B113-412E-4444-8AB5-038A6AD954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00382C7E-2BA6-47EC-BE22-B17E840283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4239F082-040D-4A83-8373-57606FF98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A470A-8798-47E5-AE67-6E181A52CD75}" type="datetimeFigureOut">
              <a:rPr lang="hr-HR" smtClean="0"/>
              <a:t>8.11.2020.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B89B3833-B676-4B9F-944A-34B2A48C5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CEA82DDD-3AAD-47D5-AE85-E043A9C22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ACFB6-FFD7-4E61-87EF-0DF4B5D5730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96667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51C4644-5E58-42DC-8125-260701AD2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61A93207-7B23-44D9-90F4-8AF5C0163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A470A-8798-47E5-AE67-6E181A52CD75}" type="datetimeFigureOut">
              <a:rPr lang="hr-HR" smtClean="0"/>
              <a:t>8.11.2020.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51A20A8-4A54-4B08-BEB5-D66159082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9D698B2-89B3-46AA-9786-21E698C29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ACFB6-FFD7-4E61-87EF-0DF4B5D5730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64838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4A99EE7F-C0DF-47AD-B581-183D5BAF5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A470A-8798-47E5-AE67-6E181A52CD75}" type="datetimeFigureOut">
              <a:rPr lang="hr-HR" smtClean="0"/>
              <a:t>8.11.2020.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7282F8E-983C-42F0-A79D-005FE37A6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4AD5A882-64BB-4378-BC92-F5C2B77AC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ACFB6-FFD7-4E61-87EF-0DF4B5D5730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40335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1D841C7-D24B-4266-A069-D2BC5A660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791A1126-9533-4912-9FC3-AFCAF3F792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FC573C14-8F24-41BA-A908-EB0D45F67A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B66C10CC-D0B5-445A-8E11-3C15597A6E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A470A-8798-47E5-AE67-6E181A52CD75}" type="datetimeFigureOut">
              <a:rPr lang="hr-HR" smtClean="0"/>
              <a:t>8.11.2020.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AB916325-C5A8-436C-9A24-A7E10CF99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0988485-9F1E-4A2B-A606-5E019A44C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ACFB6-FFD7-4E61-87EF-0DF4B5D5730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56743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A29C1EA-C0BB-4B29-891E-A5B1353A8E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EFE581D0-78CF-4AB0-A695-148816D324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2A7B9914-41A7-4949-9137-F64158D9D3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AA890889-E91E-42D1-9EED-56611D0B5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A470A-8798-47E5-AE67-6E181A52CD75}" type="datetimeFigureOut">
              <a:rPr lang="hr-HR" smtClean="0"/>
              <a:t>8.11.2020.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59B2AC2D-D71C-43B2-92D2-1B2AF2B40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3AE9D8B3-6E31-41DD-97A3-4A41C5F6A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ACFB6-FFD7-4E61-87EF-0DF4B5D5730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69010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2914F5AB-CA17-41C1-8B10-7BB33DCD2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FE6634E0-1F3F-4A6A-894E-D5BB01A139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2003ABB6-A87E-4AE3-8973-B6F258CE51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FA470A-8798-47E5-AE67-6E181A52CD75}" type="datetimeFigureOut">
              <a:rPr lang="hr-HR" smtClean="0"/>
              <a:t>8.11.2020.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39489401-B43B-4D71-893B-FF702A02B3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ECB0281-2CF2-4F75-9AAB-CFE6C4C504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ACFB6-FFD7-4E61-87EF-0DF4B5D5730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29128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>
            <a:extLst>
              <a:ext uri="{FF2B5EF4-FFF2-40B4-BE49-F238E27FC236}">
                <a16:creationId xmlns:a16="http://schemas.microsoft.com/office/drawing/2014/main" id="{86DB0F70-2955-4D22-BFCC-87DCB0AC3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b="1" dirty="0" err="1">
                <a:solidFill>
                  <a:schemeClr val="accent2"/>
                </a:solidFill>
              </a:rPr>
              <a:t>Unit</a:t>
            </a:r>
            <a:r>
              <a:rPr lang="hr-HR" b="1" dirty="0">
                <a:solidFill>
                  <a:schemeClr val="accent2"/>
                </a:solidFill>
              </a:rPr>
              <a:t> 3: A Boy </a:t>
            </a:r>
            <a:r>
              <a:rPr lang="hr-HR" b="1" dirty="0" err="1">
                <a:solidFill>
                  <a:schemeClr val="accent2"/>
                </a:solidFill>
              </a:rPr>
              <a:t>who</a:t>
            </a:r>
            <a:r>
              <a:rPr lang="hr-HR" b="1" dirty="0">
                <a:solidFill>
                  <a:schemeClr val="accent2"/>
                </a:solidFill>
              </a:rPr>
              <a:t> </a:t>
            </a:r>
            <a:r>
              <a:rPr lang="hr-HR" b="1" dirty="0" err="1">
                <a:solidFill>
                  <a:schemeClr val="accent2"/>
                </a:solidFill>
              </a:rPr>
              <a:t>Cried</a:t>
            </a:r>
            <a:r>
              <a:rPr lang="hr-HR" b="1" dirty="0">
                <a:solidFill>
                  <a:schemeClr val="accent2"/>
                </a:solidFill>
              </a:rPr>
              <a:t> </a:t>
            </a:r>
            <a:r>
              <a:rPr lang="hr-HR" b="1" dirty="0" err="1">
                <a:solidFill>
                  <a:schemeClr val="accent2"/>
                </a:solidFill>
              </a:rPr>
              <a:t>Wolf</a:t>
            </a:r>
            <a:br>
              <a:rPr lang="hr-HR" dirty="0">
                <a:solidFill>
                  <a:schemeClr val="accent2"/>
                </a:solidFill>
              </a:rPr>
            </a:br>
            <a:endParaRPr lang="hr-HR" dirty="0">
              <a:solidFill>
                <a:schemeClr val="accent2"/>
              </a:solidFill>
            </a:endParaRP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8BBA2055-6B25-41F1-8884-1CA941172F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894519"/>
            <a:ext cx="10515600" cy="1500187"/>
          </a:xfrm>
        </p:spPr>
        <p:txBody>
          <a:bodyPr/>
          <a:lstStyle/>
          <a:p>
            <a:pPr algn="ctr"/>
            <a:r>
              <a:rPr lang="hr-HR" dirty="0" err="1">
                <a:solidFill>
                  <a:schemeClr val="accent2"/>
                </a:solidFill>
              </a:rPr>
              <a:t>Dip</a:t>
            </a:r>
            <a:r>
              <a:rPr lang="hr-HR" dirty="0">
                <a:solidFill>
                  <a:schemeClr val="accent2"/>
                </a:solidFill>
              </a:rPr>
              <a:t> </a:t>
            </a:r>
            <a:r>
              <a:rPr lang="hr-HR" dirty="0" err="1">
                <a:solidFill>
                  <a:schemeClr val="accent2"/>
                </a:solidFill>
              </a:rPr>
              <a:t>in</a:t>
            </a:r>
            <a:r>
              <a:rPr lang="hr-HR" dirty="0">
                <a:solidFill>
                  <a:schemeClr val="accent2"/>
                </a:solidFill>
              </a:rPr>
              <a:t> 6, Školska knjiga</a:t>
            </a:r>
          </a:p>
        </p:txBody>
      </p:sp>
    </p:spTree>
    <p:extLst>
      <p:ext uri="{BB962C8B-B14F-4D97-AF65-F5344CB8AC3E}">
        <p14:creationId xmlns:p14="http://schemas.microsoft.com/office/powerpoint/2010/main" val="2067685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3487FC1-2B6E-4932-ABDE-437C4CB55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r-HR" altLang="sr-Latn-RS" sz="6000" b="1" dirty="0"/>
              <a:t>A </a:t>
            </a:r>
            <a:r>
              <a:rPr lang="hr-HR" altLang="sr-Latn-RS" sz="6000" b="1" dirty="0" err="1"/>
              <a:t>wolf</a:t>
            </a:r>
            <a:endParaRPr lang="hr-HR" altLang="sr-Latn-RS" sz="6000" b="1" dirty="0"/>
          </a:p>
        </p:txBody>
      </p:sp>
      <p:pic>
        <p:nvPicPr>
          <p:cNvPr id="2051" name="Rezervirano mjesto sadržaja 4" descr="Slika na kojoj se prikazuje životinja, sisavac, vuk, na otvorenom&#10;&#10;Opis je generiran uz vrlo visoku pouzdanost">
            <a:extLst>
              <a:ext uri="{FF2B5EF4-FFF2-40B4-BE49-F238E27FC236}">
                <a16:creationId xmlns:a16="http://schemas.microsoft.com/office/drawing/2014/main" id="{1A7B2EF3-AD9F-4D83-98F8-409FF537E79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59100" y="1557338"/>
            <a:ext cx="6273800" cy="4406900"/>
          </a:xfrm>
        </p:spPr>
      </p:pic>
      <p:sp>
        <p:nvSpPr>
          <p:cNvPr id="6" name="Pravokutnik 5">
            <a:extLst>
              <a:ext uri="{FF2B5EF4-FFF2-40B4-BE49-F238E27FC236}">
                <a16:creationId xmlns:a16="http://schemas.microsoft.com/office/drawing/2014/main" id="{56A43546-69C2-42F2-A481-F60392F4DAC2}"/>
              </a:ext>
            </a:extLst>
          </p:cNvPr>
          <p:cNvSpPr/>
          <p:nvPr/>
        </p:nvSpPr>
        <p:spPr>
          <a:xfrm>
            <a:off x="2070263" y="1556792"/>
            <a:ext cx="212276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hr-HR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 </a:t>
            </a:r>
            <a:r>
              <a:rPr lang="hr-HR" sz="54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fable</a:t>
            </a:r>
            <a:endParaRPr lang="hr-HR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Pravokutnik 6">
            <a:extLst>
              <a:ext uri="{FF2B5EF4-FFF2-40B4-BE49-F238E27FC236}">
                <a16:creationId xmlns:a16="http://schemas.microsoft.com/office/drawing/2014/main" id="{1053242E-AC73-4905-B19D-2C2697C80EA1}"/>
              </a:ext>
            </a:extLst>
          </p:cNvPr>
          <p:cNvSpPr/>
          <p:nvPr/>
        </p:nvSpPr>
        <p:spPr>
          <a:xfrm>
            <a:off x="7226046" y="1575108"/>
            <a:ext cx="323152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hr-HR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 </a:t>
            </a:r>
            <a:r>
              <a:rPr lang="hr-HR" sz="54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fairy</a:t>
            </a:r>
            <a:r>
              <a:rPr lang="hr-HR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tale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Slika 6">
            <a:extLst>
              <a:ext uri="{FF2B5EF4-FFF2-40B4-BE49-F238E27FC236}">
                <a16:creationId xmlns:a16="http://schemas.microsoft.com/office/drawing/2014/main" id="{3F80EF9C-B387-48F2-90F5-5F30FBA78C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97"/>
          <a:stretch/>
        </p:blipFill>
        <p:spPr bwMode="auto">
          <a:xfrm>
            <a:off x="912811" y="648695"/>
            <a:ext cx="2133599" cy="3133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Naslov 3">
            <a:extLst>
              <a:ext uri="{FF2B5EF4-FFF2-40B4-BE49-F238E27FC236}">
                <a16:creationId xmlns:a16="http://schemas.microsoft.com/office/drawing/2014/main" id="{406CA222-E868-4AE5-BD94-6D0817E18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251" y="-171450"/>
            <a:ext cx="3800475" cy="1162050"/>
          </a:xfrm>
        </p:spPr>
        <p:txBody>
          <a:bodyPr>
            <a:normAutofit/>
          </a:bodyPr>
          <a:lstStyle/>
          <a:p>
            <a:r>
              <a:rPr lang="hr-HR" altLang="sr-Latn-RS" sz="2800" b="1" dirty="0" err="1"/>
              <a:t>The</a:t>
            </a:r>
            <a:r>
              <a:rPr lang="hr-HR" altLang="sr-Latn-RS" sz="2800" b="1" dirty="0"/>
              <a:t> boy </a:t>
            </a:r>
            <a:r>
              <a:rPr lang="hr-HR" altLang="sr-Latn-RS" sz="2800" b="1" dirty="0" err="1"/>
              <a:t>who</a:t>
            </a:r>
            <a:r>
              <a:rPr lang="hr-HR" altLang="sr-Latn-RS" sz="2800" b="1" dirty="0"/>
              <a:t> </a:t>
            </a:r>
            <a:r>
              <a:rPr lang="hr-HR" altLang="sr-Latn-RS" sz="2800" b="1" dirty="0" err="1"/>
              <a:t>cried</a:t>
            </a:r>
            <a:r>
              <a:rPr lang="hr-HR" altLang="sr-Latn-RS" sz="2800" b="1" dirty="0"/>
              <a:t> </a:t>
            </a:r>
            <a:r>
              <a:rPr lang="hr-HR" altLang="sr-Latn-RS" sz="2800" b="1" dirty="0" err="1"/>
              <a:t>wolf</a:t>
            </a:r>
            <a:endParaRPr lang="hr-HR" altLang="sr-Latn-RS" sz="2800" b="1" dirty="0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5F293233-8E8C-4290-B13F-14DDF36FCE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3563" y="377825"/>
            <a:ext cx="3683000" cy="550545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  <a:defRPr/>
            </a:pPr>
            <a:r>
              <a:rPr lang="hr-HR" sz="2400" b="1" u="sng" dirty="0" err="1">
                <a:solidFill>
                  <a:srgbClr val="FF0000"/>
                </a:solidFill>
              </a:rPr>
              <a:t>Verbs</a:t>
            </a:r>
            <a:r>
              <a:rPr lang="hr-HR" sz="2400" b="1" u="sng" dirty="0">
                <a:solidFill>
                  <a:srgbClr val="FF0000"/>
                </a:solidFill>
              </a:rPr>
              <a:t>:</a:t>
            </a:r>
          </a:p>
          <a:p>
            <a:pPr>
              <a:defRPr/>
            </a:pPr>
            <a:r>
              <a:rPr lang="en-US" sz="2400" dirty="0"/>
              <a:t>was</a:t>
            </a:r>
          </a:p>
          <a:p>
            <a:pPr>
              <a:defRPr/>
            </a:pPr>
            <a:r>
              <a:rPr lang="en-US" sz="2400" dirty="0"/>
              <a:t>lived</a:t>
            </a:r>
          </a:p>
          <a:p>
            <a:pPr>
              <a:defRPr/>
            </a:pPr>
            <a:r>
              <a:rPr lang="en-US" sz="2400" dirty="0"/>
              <a:t>needed</a:t>
            </a:r>
          </a:p>
          <a:p>
            <a:pPr>
              <a:defRPr/>
            </a:pPr>
            <a:r>
              <a:rPr lang="en-US" sz="2400" dirty="0"/>
              <a:t>started</a:t>
            </a:r>
          </a:p>
          <a:p>
            <a:pPr>
              <a:defRPr/>
            </a:pPr>
            <a:r>
              <a:rPr lang="en-US" sz="2400" dirty="0"/>
              <a:t>picked up</a:t>
            </a:r>
          </a:p>
          <a:p>
            <a:pPr>
              <a:defRPr/>
            </a:pPr>
            <a:r>
              <a:rPr lang="en-US" sz="2400" dirty="0"/>
              <a:t>walked</a:t>
            </a:r>
          </a:p>
          <a:p>
            <a:pPr>
              <a:defRPr/>
            </a:pPr>
            <a:r>
              <a:rPr lang="en-US" sz="2400" dirty="0"/>
              <a:t>cried</a:t>
            </a:r>
          </a:p>
          <a:p>
            <a:pPr>
              <a:defRPr/>
            </a:pPr>
            <a:r>
              <a:rPr lang="en-US" sz="2400" dirty="0"/>
              <a:t>rushed</a:t>
            </a:r>
          </a:p>
          <a:p>
            <a:pPr>
              <a:defRPr/>
            </a:pPr>
            <a:r>
              <a:rPr lang="en-US" sz="2400" dirty="0"/>
              <a:t>repeated</a:t>
            </a:r>
          </a:p>
          <a:p>
            <a:pPr>
              <a:defRPr/>
            </a:pPr>
            <a:r>
              <a:rPr lang="en-US" sz="2400" dirty="0"/>
              <a:t>climbed</a:t>
            </a:r>
          </a:p>
          <a:p>
            <a:pPr>
              <a:defRPr/>
            </a:pPr>
            <a:r>
              <a:rPr lang="en-US" sz="2400" dirty="0"/>
              <a:t>shouted</a:t>
            </a:r>
          </a:p>
          <a:p>
            <a:pPr>
              <a:defRPr/>
            </a:pPr>
            <a:r>
              <a:rPr lang="en-US" sz="2400" dirty="0"/>
              <a:t>stayed</a:t>
            </a:r>
          </a:p>
          <a:p>
            <a:pPr>
              <a:defRPr/>
            </a:pPr>
            <a:r>
              <a:rPr lang="en-US" sz="2400" dirty="0"/>
              <a:t>killed</a:t>
            </a:r>
          </a:p>
        </p:txBody>
      </p:sp>
      <p:sp>
        <p:nvSpPr>
          <p:cNvPr id="3077" name="Rezervirano mjesto teksta 4">
            <a:extLst>
              <a:ext uri="{FF2B5EF4-FFF2-40B4-BE49-F238E27FC236}">
                <a16:creationId xmlns:a16="http://schemas.microsoft.com/office/drawing/2014/main" id="{40BEE959-FF30-42BC-9EB7-F246FB30B1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14475" y="1362075"/>
            <a:ext cx="6067424" cy="5105400"/>
          </a:xfrm>
        </p:spPr>
        <p:txBody>
          <a:bodyPr>
            <a:normAutofit/>
          </a:bodyPr>
          <a:lstStyle/>
          <a:p>
            <a:pPr algn="just"/>
            <a:r>
              <a:rPr lang="hr-HR" altLang="sr-Latn-RS" sz="1800" dirty="0"/>
              <a:t>                              </a:t>
            </a:r>
            <a:r>
              <a:rPr lang="en-GB" altLang="sr-Latn-RS" sz="1800" dirty="0"/>
              <a:t>Once upon a time there was a boy. He</a:t>
            </a:r>
          </a:p>
          <a:p>
            <a:pPr algn="just"/>
            <a:r>
              <a:rPr lang="en-GB" altLang="sr-Latn-RS" sz="1800" dirty="0"/>
              <a:t>                              lived in a village.</a:t>
            </a:r>
          </a:p>
          <a:p>
            <a:pPr algn="just"/>
            <a:r>
              <a:rPr lang="en-GB" altLang="sr-Latn-RS" sz="1800" dirty="0"/>
              <a:t>                              He needed some money so he started</a:t>
            </a:r>
          </a:p>
          <a:p>
            <a:pPr algn="just"/>
            <a:r>
              <a:rPr lang="en-GB" altLang="sr-Latn-RS" sz="1800" dirty="0"/>
              <a:t>                              to work as a she</a:t>
            </a:r>
            <a:r>
              <a:rPr lang="hr-HR" altLang="sr-Latn-RS" sz="1800" dirty="0"/>
              <a:t>a</a:t>
            </a:r>
            <a:r>
              <a:rPr lang="en-GB" altLang="sr-Latn-RS" sz="1800" dirty="0"/>
              <a:t>pard.</a:t>
            </a:r>
          </a:p>
          <a:p>
            <a:pPr algn="just"/>
            <a:r>
              <a:rPr lang="en-GB" altLang="sr-Latn-RS" sz="1800" dirty="0"/>
              <a:t>                              Every morning he picked up sheep and</a:t>
            </a:r>
          </a:p>
          <a:p>
            <a:pPr algn="just"/>
            <a:r>
              <a:rPr lang="en-GB" altLang="sr-Latn-RS" sz="1800" dirty="0"/>
              <a:t>                              walked along the hills.</a:t>
            </a:r>
          </a:p>
          <a:p>
            <a:pPr algn="just"/>
            <a:r>
              <a:rPr lang="en-GB" altLang="sr-Latn-RS" sz="1800" dirty="0"/>
              <a:t>                              One day he was bored so he  cried: </a:t>
            </a:r>
            <a:r>
              <a:rPr lang="en-GB" altLang="sr-Latn-RS" sz="1800" i="1" dirty="0"/>
              <a:t>WOLF! WOLF!</a:t>
            </a:r>
          </a:p>
          <a:p>
            <a:pPr algn="just"/>
            <a:r>
              <a:rPr lang="en-GB" altLang="sr-Latn-RS" sz="1800" dirty="0"/>
              <a:t>People rushed to help him. But it was just a boy’s joke.</a:t>
            </a:r>
          </a:p>
          <a:p>
            <a:pPr algn="just"/>
            <a:r>
              <a:rPr lang="en-GB" altLang="sr-Latn-RS" sz="1800" dirty="0"/>
              <a:t>The boy repeated a joke several times.</a:t>
            </a:r>
          </a:p>
          <a:p>
            <a:pPr algn="just"/>
            <a:r>
              <a:rPr lang="en-GB" altLang="sr-Latn-RS" sz="1800" dirty="0"/>
              <a:t>But one day, the boy climbed the hills and there was a wolf!</a:t>
            </a:r>
          </a:p>
          <a:p>
            <a:pPr algn="just"/>
            <a:r>
              <a:rPr lang="en-GB" altLang="sr-Latn-RS" sz="1800" dirty="0"/>
              <a:t>He shouted: </a:t>
            </a:r>
            <a:r>
              <a:rPr lang="en-GB" altLang="sr-Latn-RS" sz="1800" i="1" dirty="0"/>
              <a:t>WOLF! WOLF! HEEELP!</a:t>
            </a:r>
          </a:p>
          <a:p>
            <a:pPr algn="just"/>
            <a:r>
              <a:rPr lang="en-GB" altLang="sr-Latn-RS" sz="1800" dirty="0"/>
              <a:t>But people stayed in a village and the wolf killed all the sheep.</a:t>
            </a:r>
          </a:p>
          <a:p>
            <a:endParaRPr lang="hr-HR" altLang="sr-Latn-R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F7099ABB-9837-4E37-9043-6A7FA772C6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Podnaslov 3">
            <a:extLst>
              <a:ext uri="{FF2B5EF4-FFF2-40B4-BE49-F238E27FC236}">
                <a16:creationId xmlns:a16="http://schemas.microsoft.com/office/drawing/2014/main" id="{B8E49760-49BF-47C4-895B-1A8CE1B91B3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6" name="Slika 5" descr="Slika na kojoj se prikazuje monitor, računalo, fotografija, sjedenje&#10;&#10;Opis je automatski generiran">
            <a:extLst>
              <a:ext uri="{FF2B5EF4-FFF2-40B4-BE49-F238E27FC236}">
                <a16:creationId xmlns:a16="http://schemas.microsoft.com/office/drawing/2014/main" id="{ED445C9F-C866-4481-A6DD-5047BE59EE9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38" t="3800" r="11413" b="9401"/>
          <a:stretch/>
        </p:blipFill>
        <p:spPr>
          <a:xfrm>
            <a:off x="1468318" y="188640"/>
            <a:ext cx="9255364" cy="6237312"/>
          </a:xfrm>
          <a:prstGeom prst="rect">
            <a:avLst/>
          </a:prstGeom>
        </p:spPr>
      </p:pic>
      <p:sp>
        <p:nvSpPr>
          <p:cNvPr id="7" name="Pravokutnik 6">
            <a:extLst>
              <a:ext uri="{FF2B5EF4-FFF2-40B4-BE49-F238E27FC236}">
                <a16:creationId xmlns:a16="http://schemas.microsoft.com/office/drawing/2014/main" id="{A9AFE1B1-B34D-495A-9DBA-D896C6C6B68F}"/>
              </a:ext>
            </a:extLst>
          </p:cNvPr>
          <p:cNvSpPr/>
          <p:nvPr/>
        </p:nvSpPr>
        <p:spPr>
          <a:xfrm>
            <a:off x="6384033" y="3156580"/>
            <a:ext cx="2284191" cy="288032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hr-HR" sz="2400" dirty="0" err="1"/>
              <a:t>was</a:t>
            </a:r>
            <a:endParaRPr lang="hr-HR" sz="2400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hr-HR" sz="2400" dirty="0" err="1"/>
              <a:t>lived</a:t>
            </a:r>
            <a:endParaRPr lang="hr-HR" sz="2400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hr-HR" sz="2400" dirty="0" err="1"/>
              <a:t>needed</a:t>
            </a:r>
            <a:endParaRPr lang="hr-HR" sz="2400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hr-HR" sz="2400" dirty="0" err="1"/>
              <a:t>started</a:t>
            </a:r>
            <a:endParaRPr lang="hr-HR" sz="2400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hr-HR" sz="2400" dirty="0" err="1"/>
              <a:t>picked</a:t>
            </a:r>
            <a:r>
              <a:rPr lang="hr-HR" sz="2400" dirty="0"/>
              <a:t> </a:t>
            </a:r>
            <a:r>
              <a:rPr lang="hr-HR" sz="2400" dirty="0" err="1"/>
              <a:t>up</a:t>
            </a:r>
            <a:endParaRPr lang="hr-HR" sz="2400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hr-HR" sz="2400" dirty="0" err="1"/>
              <a:t>walked</a:t>
            </a:r>
            <a:endParaRPr lang="hr-HR" sz="2400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hr-HR" sz="2400" dirty="0" err="1"/>
              <a:t>cried</a:t>
            </a:r>
            <a:endParaRPr lang="hr-HR" sz="2400" dirty="0"/>
          </a:p>
        </p:txBody>
      </p:sp>
      <p:sp>
        <p:nvSpPr>
          <p:cNvPr id="9" name="Pravokutnik 8">
            <a:extLst>
              <a:ext uri="{FF2B5EF4-FFF2-40B4-BE49-F238E27FC236}">
                <a16:creationId xmlns:a16="http://schemas.microsoft.com/office/drawing/2014/main" id="{5C796A9B-6C18-41DE-8B44-AF862164A7CB}"/>
              </a:ext>
            </a:extLst>
          </p:cNvPr>
          <p:cNvSpPr/>
          <p:nvPr/>
        </p:nvSpPr>
        <p:spPr>
          <a:xfrm>
            <a:off x="8432304" y="3185164"/>
            <a:ext cx="1912168" cy="288032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hr-HR" sz="2400" dirty="0" err="1"/>
              <a:t>rushed</a:t>
            </a:r>
            <a:endParaRPr lang="hr-HR" sz="2400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hr-HR" sz="2400" dirty="0" err="1"/>
              <a:t>repeated</a:t>
            </a:r>
            <a:endParaRPr lang="hr-HR" sz="2400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hr-HR" sz="2400" dirty="0" err="1"/>
              <a:t>climbed</a:t>
            </a:r>
            <a:endParaRPr lang="hr-HR" sz="2400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hr-HR" sz="2400" dirty="0" err="1"/>
              <a:t>shouted</a:t>
            </a:r>
            <a:endParaRPr lang="hr-HR" sz="2400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hr-HR" sz="2400" dirty="0" err="1"/>
              <a:t>stayed</a:t>
            </a:r>
            <a:endParaRPr lang="hr-HR" sz="2400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hr-HR" sz="2400" dirty="0" err="1"/>
              <a:t>killed</a:t>
            </a:r>
            <a:endParaRPr lang="hr-HR" sz="2400" dirty="0"/>
          </a:p>
          <a:p>
            <a:pPr>
              <a:defRPr/>
            </a:pPr>
            <a:endParaRPr lang="hr-H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DD51CE1-769A-4072-919A-67D9241FC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3792" y="260648"/>
            <a:ext cx="8229600" cy="1143000"/>
          </a:xfrm>
        </p:spPr>
        <p:txBody>
          <a:bodyPr rtlCol="0">
            <a:noAutofit/>
          </a:bodyPr>
          <a:lstStyle/>
          <a:p>
            <a:pPr>
              <a:defRPr/>
            </a:pPr>
            <a:br>
              <a:rPr lang="hr-HR" sz="2800" dirty="0"/>
            </a:br>
            <a:r>
              <a:rPr lang="hr-HR" sz="2800" dirty="0"/>
              <a:t>			</a:t>
            </a:r>
            <a:r>
              <a:rPr lang="hr-HR" sz="3600" dirty="0"/>
              <a:t>SCHOOLWORK</a:t>
            </a:r>
            <a:br>
              <a:rPr lang="hr-HR" sz="3600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hr-HR" sz="3600" dirty="0">
                <a:solidFill>
                  <a:schemeClr val="accent4">
                    <a:lumMod val="75000"/>
                  </a:schemeClr>
                </a:solidFill>
              </a:rPr>
              <a:t>			 </a:t>
            </a:r>
            <a:r>
              <a:rPr lang="hr-HR" sz="3600" b="1" u="sng" dirty="0">
                <a:solidFill>
                  <a:schemeClr val="tx2"/>
                </a:solidFill>
              </a:rPr>
              <a:t>PAST SIMPLE</a:t>
            </a:r>
          </a:p>
        </p:txBody>
      </p:sp>
      <p:sp>
        <p:nvSpPr>
          <p:cNvPr id="3075" name="Rezervirano mjesto sadržaja 2">
            <a:extLst>
              <a:ext uri="{FF2B5EF4-FFF2-40B4-BE49-F238E27FC236}">
                <a16:creationId xmlns:a16="http://schemas.microsoft.com/office/drawing/2014/main" id="{5D0041ED-7CAA-469B-BB49-D76206707D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r-HR" altLang="en-US" dirty="0"/>
              <a:t>Radnja koja se dogodila u prošlosti</a:t>
            </a:r>
            <a:r>
              <a:rPr lang="hr-HR" altLang="en-US" dirty="0">
                <a:solidFill>
                  <a:schemeClr val="tx2"/>
                </a:solidFill>
              </a:rPr>
              <a:t>: </a:t>
            </a:r>
            <a:r>
              <a:rPr lang="hr-HR" altLang="en-US" i="1" dirty="0" err="1">
                <a:solidFill>
                  <a:schemeClr val="tx2"/>
                </a:solidFill>
              </a:rPr>
              <a:t>yesterday</a:t>
            </a:r>
            <a:r>
              <a:rPr lang="hr-HR" altLang="en-US" i="1" dirty="0">
                <a:solidFill>
                  <a:schemeClr val="tx2"/>
                </a:solidFill>
              </a:rPr>
              <a:t>, </a:t>
            </a:r>
            <a:r>
              <a:rPr lang="hr-HR" altLang="en-US" i="1" dirty="0" err="1">
                <a:solidFill>
                  <a:schemeClr val="tx2"/>
                </a:solidFill>
              </a:rPr>
              <a:t>last</a:t>
            </a:r>
            <a:r>
              <a:rPr lang="hr-HR" altLang="en-US" i="1" dirty="0">
                <a:solidFill>
                  <a:schemeClr val="tx2"/>
                </a:solidFill>
              </a:rPr>
              <a:t>…, … ago, </a:t>
            </a:r>
            <a:r>
              <a:rPr lang="hr-HR" altLang="en-US" i="1" dirty="0" err="1">
                <a:solidFill>
                  <a:schemeClr val="tx2"/>
                </a:solidFill>
              </a:rPr>
              <a:t>in</a:t>
            </a:r>
            <a:r>
              <a:rPr lang="hr-HR" altLang="en-US" i="1" dirty="0">
                <a:solidFill>
                  <a:schemeClr val="tx2"/>
                </a:solidFill>
              </a:rPr>
              <a:t> 2012.</a:t>
            </a:r>
          </a:p>
          <a:p>
            <a:pPr eaLnBrk="1" hangingPunct="1">
              <a:defRPr/>
            </a:pPr>
            <a:r>
              <a:rPr lang="hr-HR" altLang="en-US" dirty="0"/>
              <a:t>za prepričavanje događaja u prošlosti</a:t>
            </a:r>
          </a:p>
          <a:p>
            <a:pPr marL="0" indent="0">
              <a:buNone/>
              <a:defRPr/>
            </a:pPr>
            <a:endParaRPr lang="hr-HR" altLang="en-US" dirty="0"/>
          </a:p>
          <a:p>
            <a:pPr marL="0" indent="0">
              <a:buNone/>
              <a:defRPr/>
            </a:pPr>
            <a:r>
              <a:rPr lang="hr-HR" altLang="en-US" b="1" u="sng" dirty="0"/>
              <a:t>Pravilni glagoli: </a:t>
            </a:r>
            <a:r>
              <a:rPr lang="hr-HR" altLang="en-US" b="1" i="1" u="sng" dirty="0">
                <a:solidFill>
                  <a:schemeClr val="tx2"/>
                </a:solidFill>
              </a:rPr>
              <a:t>-</a:t>
            </a:r>
            <a:r>
              <a:rPr lang="hr-HR" altLang="en-US" b="1" i="1" u="sng" dirty="0" err="1">
                <a:solidFill>
                  <a:schemeClr val="tx2"/>
                </a:solidFill>
              </a:rPr>
              <a:t>ed</a:t>
            </a:r>
            <a:r>
              <a:rPr lang="hr-HR" altLang="en-US" b="1" i="1" u="sng" dirty="0">
                <a:solidFill>
                  <a:schemeClr val="tx2"/>
                </a:solidFill>
              </a:rPr>
              <a:t>, -d </a:t>
            </a:r>
            <a:r>
              <a:rPr lang="hr-HR" altLang="en-US" b="1" u="sng" dirty="0">
                <a:solidFill>
                  <a:schemeClr val="accent2"/>
                </a:solidFill>
                <a:sym typeface="Wingdings" panose="05000000000000000000" pitchFamily="2" charset="2"/>
              </a:rPr>
              <a:t> samo pozitivni oblik!</a:t>
            </a:r>
            <a:endParaRPr lang="hr-HR" altLang="en-US" b="1" i="1" u="sng" dirty="0">
              <a:solidFill>
                <a:schemeClr val="accent2"/>
              </a:solidFill>
            </a:endParaRPr>
          </a:p>
          <a:p>
            <a:pPr eaLnBrk="1" hangingPunct="1">
              <a:defRPr/>
            </a:pPr>
            <a:r>
              <a:rPr lang="hr-HR" altLang="en-US" sz="2400" dirty="0" err="1">
                <a:solidFill>
                  <a:schemeClr val="tx2"/>
                </a:solidFill>
              </a:rPr>
              <a:t>need</a:t>
            </a:r>
            <a:r>
              <a:rPr lang="hr-HR" altLang="en-US" sz="2400" dirty="0">
                <a:solidFill>
                  <a:schemeClr val="tx2"/>
                </a:solidFill>
              </a:rPr>
              <a:t> – </a:t>
            </a:r>
            <a:r>
              <a:rPr lang="hr-HR" altLang="en-US" sz="2400" dirty="0" err="1">
                <a:solidFill>
                  <a:schemeClr val="tx2"/>
                </a:solidFill>
              </a:rPr>
              <a:t>needed</a:t>
            </a:r>
            <a:endParaRPr lang="hr-HR" altLang="en-US" sz="2400" dirty="0">
              <a:solidFill>
                <a:schemeClr val="tx2"/>
              </a:solidFill>
            </a:endParaRPr>
          </a:p>
          <a:p>
            <a:pPr eaLnBrk="1" hangingPunct="1">
              <a:defRPr/>
            </a:pPr>
            <a:r>
              <a:rPr lang="hr-HR" altLang="en-US" sz="2400" dirty="0">
                <a:solidFill>
                  <a:schemeClr val="tx2"/>
                </a:solidFill>
              </a:rPr>
              <a:t>liv</a:t>
            </a:r>
            <a:r>
              <a:rPr lang="hr-HR" altLang="en-US" sz="2400" u="sng" dirty="0">
                <a:solidFill>
                  <a:schemeClr val="tx2"/>
                </a:solidFill>
              </a:rPr>
              <a:t>e</a:t>
            </a:r>
            <a:r>
              <a:rPr lang="hr-HR" altLang="en-US" sz="2400" dirty="0">
                <a:solidFill>
                  <a:schemeClr val="tx2"/>
                </a:solidFill>
              </a:rPr>
              <a:t> – </a:t>
            </a:r>
            <a:r>
              <a:rPr lang="hr-HR" altLang="en-US" sz="2400" dirty="0" err="1">
                <a:solidFill>
                  <a:schemeClr val="tx2"/>
                </a:solidFill>
              </a:rPr>
              <a:t>lived</a:t>
            </a:r>
            <a:endParaRPr lang="hr-HR" altLang="en-US" sz="2400" dirty="0">
              <a:solidFill>
                <a:schemeClr val="tx2"/>
              </a:solidFill>
            </a:endParaRPr>
          </a:p>
          <a:p>
            <a:pPr eaLnBrk="1" hangingPunct="1">
              <a:defRPr/>
            </a:pPr>
            <a:r>
              <a:rPr lang="hr-HR" altLang="en-US" sz="2400" dirty="0" err="1">
                <a:solidFill>
                  <a:schemeClr val="tx2"/>
                </a:solidFill>
              </a:rPr>
              <a:t>c</a:t>
            </a:r>
            <a:r>
              <a:rPr lang="hr-HR" altLang="en-US" sz="2400" u="sng" dirty="0" err="1">
                <a:solidFill>
                  <a:schemeClr val="tx2"/>
                </a:solidFill>
              </a:rPr>
              <a:t>ry</a:t>
            </a:r>
            <a:r>
              <a:rPr lang="hr-HR" altLang="en-US" sz="2400" dirty="0">
                <a:solidFill>
                  <a:schemeClr val="tx2"/>
                </a:solidFill>
              </a:rPr>
              <a:t> – </a:t>
            </a:r>
            <a:r>
              <a:rPr lang="hr-HR" altLang="en-US" sz="2400" dirty="0" err="1">
                <a:solidFill>
                  <a:schemeClr val="tx2"/>
                </a:solidFill>
              </a:rPr>
              <a:t>cried</a:t>
            </a:r>
            <a:endParaRPr lang="hr-HR" altLang="en-US" sz="2400" dirty="0">
              <a:solidFill>
                <a:schemeClr val="tx2"/>
              </a:solidFill>
            </a:endParaRPr>
          </a:p>
          <a:p>
            <a:pPr eaLnBrk="1" hangingPunct="1">
              <a:defRPr/>
            </a:pPr>
            <a:r>
              <a:rPr lang="hr-HR" altLang="en-US" sz="2400" dirty="0" err="1">
                <a:solidFill>
                  <a:schemeClr val="tx2"/>
                </a:solidFill>
              </a:rPr>
              <a:t>st</a:t>
            </a:r>
            <a:r>
              <a:rPr lang="hr-HR" altLang="en-US" sz="2400" u="sng" dirty="0" err="1">
                <a:solidFill>
                  <a:schemeClr val="tx2"/>
                </a:solidFill>
              </a:rPr>
              <a:t>ay</a:t>
            </a:r>
            <a:r>
              <a:rPr lang="hr-HR" altLang="en-US" sz="2400" dirty="0">
                <a:solidFill>
                  <a:schemeClr val="tx2"/>
                </a:solidFill>
              </a:rPr>
              <a:t> – </a:t>
            </a:r>
            <a:r>
              <a:rPr lang="hr-HR" altLang="en-US" sz="2400" dirty="0" err="1">
                <a:solidFill>
                  <a:schemeClr val="tx2"/>
                </a:solidFill>
              </a:rPr>
              <a:t>stayed</a:t>
            </a:r>
            <a:r>
              <a:rPr lang="hr-HR" altLang="en-US" sz="2400" dirty="0">
                <a:solidFill>
                  <a:schemeClr val="tx2"/>
                </a:solidFill>
              </a:rPr>
              <a:t> </a:t>
            </a:r>
          </a:p>
          <a:p>
            <a:pPr eaLnBrk="1" hangingPunct="1">
              <a:defRPr/>
            </a:pPr>
            <a:r>
              <a:rPr lang="hr-HR" altLang="en-US" sz="2400" dirty="0">
                <a:solidFill>
                  <a:schemeClr val="tx2"/>
                </a:solidFill>
              </a:rPr>
              <a:t>pl</a:t>
            </a:r>
            <a:r>
              <a:rPr lang="hr-HR" altLang="en-US" sz="2400" u="sng" dirty="0">
                <a:solidFill>
                  <a:schemeClr val="tx2"/>
                </a:solidFill>
              </a:rPr>
              <a:t>an </a:t>
            </a:r>
            <a:r>
              <a:rPr lang="hr-HR" altLang="en-US" sz="2400" dirty="0">
                <a:solidFill>
                  <a:schemeClr val="tx2"/>
                </a:solidFill>
              </a:rPr>
              <a:t>– </a:t>
            </a:r>
            <a:r>
              <a:rPr lang="hr-HR" altLang="en-US" sz="2400" dirty="0" err="1">
                <a:solidFill>
                  <a:schemeClr val="tx2"/>
                </a:solidFill>
              </a:rPr>
              <a:t>planned</a:t>
            </a:r>
            <a:endParaRPr lang="hr-HR" altLang="en-US" sz="2400" dirty="0">
              <a:solidFill>
                <a:schemeClr val="tx2"/>
              </a:solidFill>
            </a:endParaRPr>
          </a:p>
          <a:p>
            <a:pPr marL="0" indent="0" eaLnBrk="1" hangingPunct="1">
              <a:buNone/>
              <a:defRPr/>
            </a:pPr>
            <a:endParaRPr lang="hr-HR" altLang="en-US" sz="2400" dirty="0">
              <a:solidFill>
                <a:schemeClr val="tx2"/>
              </a:solidFill>
            </a:endParaRPr>
          </a:p>
          <a:p>
            <a:pPr marL="0" indent="0">
              <a:buNone/>
              <a:defRPr/>
            </a:pPr>
            <a:endParaRPr lang="hr-HR" altLang="en-US" dirty="0"/>
          </a:p>
          <a:p>
            <a:pPr marL="0" indent="0">
              <a:buNone/>
              <a:defRPr/>
            </a:pPr>
            <a:endParaRPr lang="hr-HR" altLang="en-US" dirty="0"/>
          </a:p>
        </p:txBody>
      </p:sp>
      <p:graphicFrame>
        <p:nvGraphicFramePr>
          <p:cNvPr id="3" name="Tablica 3">
            <a:extLst>
              <a:ext uri="{FF2B5EF4-FFF2-40B4-BE49-F238E27FC236}">
                <a16:creationId xmlns:a16="http://schemas.microsoft.com/office/drawing/2014/main" id="{FC0A6F08-C337-4C6E-9413-C31C10A02AA2}"/>
              </a:ext>
            </a:extLst>
          </p:cNvPr>
          <p:cNvGraphicFramePr>
            <a:graphicFrameLocks noGrp="1"/>
          </p:cNvGraphicFramePr>
          <p:nvPr/>
        </p:nvGraphicFramePr>
        <p:xfrm>
          <a:off x="5110826" y="4725145"/>
          <a:ext cx="5112567" cy="11843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4189">
                  <a:extLst>
                    <a:ext uri="{9D8B030D-6E8A-4147-A177-3AD203B41FA5}">
                      <a16:colId xmlns:a16="http://schemas.microsoft.com/office/drawing/2014/main" val="3629043089"/>
                    </a:ext>
                  </a:extLst>
                </a:gridCol>
                <a:gridCol w="1704189">
                  <a:extLst>
                    <a:ext uri="{9D8B030D-6E8A-4147-A177-3AD203B41FA5}">
                      <a16:colId xmlns:a16="http://schemas.microsoft.com/office/drawing/2014/main" val="3476168359"/>
                    </a:ext>
                  </a:extLst>
                </a:gridCol>
                <a:gridCol w="1704189">
                  <a:extLst>
                    <a:ext uri="{9D8B030D-6E8A-4147-A177-3AD203B41FA5}">
                      <a16:colId xmlns:a16="http://schemas.microsoft.com/office/drawing/2014/main" val="2721405825"/>
                    </a:ext>
                  </a:extLst>
                </a:gridCol>
              </a:tblGrid>
              <a:tr h="391911">
                <a:tc gridSpan="3">
                  <a:txBody>
                    <a:bodyPr/>
                    <a:lstStyle/>
                    <a:p>
                      <a:pPr algn="ctr"/>
                      <a:r>
                        <a:rPr lang="hr-HR" dirty="0"/>
                        <a:t>IZGOVOR: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7996136"/>
                  </a:ext>
                </a:extLst>
              </a:tr>
              <a:tr h="391911">
                <a:tc>
                  <a:txBody>
                    <a:bodyPr/>
                    <a:lstStyle/>
                    <a:p>
                      <a:pPr algn="ctr"/>
                      <a:r>
                        <a:rPr lang="hr-HR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/d/ </a:t>
                      </a:r>
                      <a:endParaRPr lang="hr-H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/t/ </a:t>
                      </a:r>
                      <a:endParaRPr lang="hr-H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hr-HR" sz="20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</a:t>
                      </a:r>
                      <a:r>
                        <a:rPr lang="hr-HR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hr-H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609223"/>
                  </a:ext>
                </a:extLst>
              </a:tr>
              <a:tr h="391911">
                <a:tc>
                  <a:txBody>
                    <a:bodyPr/>
                    <a:lstStyle/>
                    <a:p>
                      <a:pPr algn="ctr"/>
                      <a:r>
                        <a:rPr lang="hr-HR" sz="2000" dirty="0" err="1"/>
                        <a:t>played</a:t>
                      </a:r>
                      <a:endParaRPr lang="hr-H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2000" dirty="0" err="1"/>
                        <a:t>washed</a:t>
                      </a:r>
                      <a:endParaRPr lang="hr-H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2000" dirty="0" err="1"/>
                        <a:t>wanted</a:t>
                      </a:r>
                      <a:endParaRPr lang="hr-H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1406738"/>
                  </a:ext>
                </a:extLst>
              </a:tr>
            </a:tbl>
          </a:graphicData>
        </a:graphic>
      </p:graphicFrame>
      <p:sp>
        <p:nvSpPr>
          <p:cNvPr id="4" name="Pravokutnik 3">
            <a:extLst>
              <a:ext uri="{FF2B5EF4-FFF2-40B4-BE49-F238E27FC236}">
                <a16:creationId xmlns:a16="http://schemas.microsoft.com/office/drawing/2014/main" id="{28E9404C-3217-49C0-A2AC-F13F65092FAE}"/>
              </a:ext>
            </a:extLst>
          </p:cNvPr>
          <p:cNvSpPr/>
          <p:nvPr/>
        </p:nvSpPr>
        <p:spPr>
          <a:xfrm>
            <a:off x="1993792" y="3886200"/>
            <a:ext cx="1152525" cy="3810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6" name="Pravokutnik 5">
            <a:extLst>
              <a:ext uri="{FF2B5EF4-FFF2-40B4-BE49-F238E27FC236}">
                <a16:creationId xmlns:a16="http://schemas.microsoft.com/office/drawing/2014/main" id="{E8095F32-3DBB-4A9D-A577-7945EE835D53}"/>
              </a:ext>
            </a:extLst>
          </p:cNvPr>
          <p:cNvSpPr/>
          <p:nvPr/>
        </p:nvSpPr>
        <p:spPr>
          <a:xfrm>
            <a:off x="1821988" y="4355802"/>
            <a:ext cx="1152525" cy="3810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" name="Pravokutnik 6">
            <a:extLst>
              <a:ext uri="{FF2B5EF4-FFF2-40B4-BE49-F238E27FC236}">
                <a16:creationId xmlns:a16="http://schemas.microsoft.com/office/drawing/2014/main" id="{C475A680-4EE4-458C-91DF-C17B9DF7BABB}"/>
              </a:ext>
            </a:extLst>
          </p:cNvPr>
          <p:cNvSpPr/>
          <p:nvPr/>
        </p:nvSpPr>
        <p:spPr>
          <a:xfrm>
            <a:off x="1796126" y="4796780"/>
            <a:ext cx="1152525" cy="3810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8" name="Pravokutnik 7">
            <a:extLst>
              <a:ext uri="{FF2B5EF4-FFF2-40B4-BE49-F238E27FC236}">
                <a16:creationId xmlns:a16="http://schemas.microsoft.com/office/drawing/2014/main" id="{C1DBAD54-186D-40AB-A025-02BD48462815}"/>
              </a:ext>
            </a:extLst>
          </p:cNvPr>
          <p:cNvSpPr/>
          <p:nvPr/>
        </p:nvSpPr>
        <p:spPr>
          <a:xfrm>
            <a:off x="1904645" y="5296371"/>
            <a:ext cx="1152525" cy="3810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9" name="Pravokutnik 8">
            <a:extLst>
              <a:ext uri="{FF2B5EF4-FFF2-40B4-BE49-F238E27FC236}">
                <a16:creationId xmlns:a16="http://schemas.microsoft.com/office/drawing/2014/main" id="{FC2384BE-B747-40CA-865F-4699160ADC04}"/>
              </a:ext>
            </a:extLst>
          </p:cNvPr>
          <p:cNvSpPr/>
          <p:nvPr/>
        </p:nvSpPr>
        <p:spPr>
          <a:xfrm>
            <a:off x="1993792" y="5698355"/>
            <a:ext cx="1152525" cy="3810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  <p:bldP spid="4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Rezervirano mjesto sadržaja 6" descr="Slika na kojoj se prikazuje tekst&#10;&#10;Opis je automatski generiran">
            <a:extLst>
              <a:ext uri="{FF2B5EF4-FFF2-40B4-BE49-F238E27FC236}">
                <a16:creationId xmlns:a16="http://schemas.microsoft.com/office/drawing/2014/main" id="{14E4E8BE-3668-4073-8574-3167F5A50F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41" t="9949" r="7588" b="14399"/>
          <a:stretch/>
        </p:blipFill>
        <p:spPr>
          <a:xfrm>
            <a:off x="967911" y="621791"/>
            <a:ext cx="10256177" cy="5324356"/>
          </a:xfrm>
        </p:spPr>
      </p:pic>
      <p:sp>
        <p:nvSpPr>
          <p:cNvPr id="5" name="Pravokutnik 4">
            <a:extLst>
              <a:ext uri="{FF2B5EF4-FFF2-40B4-BE49-F238E27FC236}">
                <a16:creationId xmlns:a16="http://schemas.microsoft.com/office/drawing/2014/main" id="{308151DF-65F3-4EAF-A641-B154E05202E5}"/>
              </a:ext>
            </a:extLst>
          </p:cNvPr>
          <p:cNvSpPr/>
          <p:nvPr/>
        </p:nvSpPr>
        <p:spPr>
          <a:xfrm>
            <a:off x="9596356" y="2996952"/>
            <a:ext cx="2098576" cy="86409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hr-HR" dirty="0"/>
              <a:t>HOMEWORK</a:t>
            </a:r>
          </a:p>
          <a:p>
            <a:pPr algn="ctr"/>
            <a:r>
              <a:rPr lang="hr-HR"/>
              <a:t>WB, </a:t>
            </a:r>
            <a:r>
              <a:rPr lang="hr-HR" dirty="0" err="1"/>
              <a:t>pg</a:t>
            </a:r>
            <a:r>
              <a:rPr lang="hr-HR" dirty="0"/>
              <a:t> 69 / A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155919C5-6FCD-4095-A45E-35A9B7DA0E43}"/>
              </a:ext>
            </a:extLst>
          </p:cNvPr>
          <p:cNvSpPr txBox="1"/>
          <p:nvPr/>
        </p:nvSpPr>
        <p:spPr>
          <a:xfrm>
            <a:off x="1668121" y="1907899"/>
            <a:ext cx="1610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 dirty="0" err="1">
                <a:solidFill>
                  <a:schemeClr val="accent2"/>
                </a:solidFill>
              </a:rPr>
              <a:t>started</a:t>
            </a:r>
            <a:endParaRPr lang="hr-HR" sz="2000" b="1" dirty="0">
              <a:solidFill>
                <a:schemeClr val="accent2"/>
              </a:solidFill>
            </a:endParaRP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02207676-100B-49A6-AA1F-7CA50DB1020F}"/>
              </a:ext>
            </a:extLst>
          </p:cNvPr>
          <p:cNvSpPr txBox="1"/>
          <p:nvPr/>
        </p:nvSpPr>
        <p:spPr>
          <a:xfrm>
            <a:off x="1668121" y="2308009"/>
            <a:ext cx="1610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 dirty="0" err="1">
                <a:solidFill>
                  <a:schemeClr val="accent2"/>
                </a:solidFill>
              </a:rPr>
              <a:t>watched</a:t>
            </a:r>
            <a:endParaRPr lang="hr-HR" sz="2000" b="1" dirty="0">
              <a:solidFill>
                <a:schemeClr val="accent2"/>
              </a:solidFill>
            </a:endParaRP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1B63A709-3762-4D6F-B916-EB32F7690A55}"/>
              </a:ext>
            </a:extLst>
          </p:cNvPr>
          <p:cNvSpPr txBox="1"/>
          <p:nvPr/>
        </p:nvSpPr>
        <p:spPr>
          <a:xfrm>
            <a:off x="3978471" y="2708119"/>
            <a:ext cx="1610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 dirty="0" err="1">
                <a:solidFill>
                  <a:schemeClr val="accent2"/>
                </a:solidFill>
              </a:rPr>
              <a:t>lived</a:t>
            </a:r>
            <a:endParaRPr lang="hr-HR" sz="2000" b="1" dirty="0">
              <a:solidFill>
                <a:schemeClr val="accent2"/>
              </a:solidFill>
            </a:endParaRP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CAC007DC-BE2D-41D6-BF3A-9622F0D5943F}"/>
              </a:ext>
            </a:extLst>
          </p:cNvPr>
          <p:cNvSpPr txBox="1"/>
          <p:nvPr/>
        </p:nvSpPr>
        <p:spPr>
          <a:xfrm>
            <a:off x="1668121" y="3169569"/>
            <a:ext cx="1610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 dirty="0" err="1">
                <a:solidFill>
                  <a:schemeClr val="accent2"/>
                </a:solidFill>
              </a:rPr>
              <a:t>looked</a:t>
            </a:r>
            <a:endParaRPr lang="hr-HR" sz="2000" b="1" dirty="0">
              <a:solidFill>
                <a:schemeClr val="accent2"/>
              </a:solidFill>
            </a:endParaRP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7DEDF170-EA73-4A3C-8D96-E22D3F894AD3}"/>
              </a:ext>
            </a:extLst>
          </p:cNvPr>
          <p:cNvSpPr txBox="1"/>
          <p:nvPr/>
        </p:nvSpPr>
        <p:spPr>
          <a:xfrm>
            <a:off x="3631337" y="3569679"/>
            <a:ext cx="1610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 dirty="0" err="1">
                <a:solidFill>
                  <a:schemeClr val="accent2"/>
                </a:solidFill>
              </a:rPr>
              <a:t>answered</a:t>
            </a:r>
            <a:endParaRPr lang="hr-HR" sz="2000" b="1" dirty="0">
              <a:solidFill>
                <a:schemeClr val="accent2"/>
              </a:solidFill>
            </a:endParaRP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5859A53E-CFA0-4012-BC9F-C332F05D612C}"/>
              </a:ext>
            </a:extLst>
          </p:cNvPr>
          <p:cNvSpPr txBox="1"/>
          <p:nvPr/>
        </p:nvSpPr>
        <p:spPr>
          <a:xfrm>
            <a:off x="1921070" y="4038518"/>
            <a:ext cx="1610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 dirty="0" err="1">
                <a:solidFill>
                  <a:schemeClr val="accent2"/>
                </a:solidFill>
              </a:rPr>
              <a:t>needed</a:t>
            </a:r>
            <a:endParaRPr lang="hr-HR" sz="2000" b="1" dirty="0">
              <a:solidFill>
                <a:schemeClr val="accent2"/>
              </a:solidFill>
            </a:endParaRP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9A746FE1-EF1C-4AA1-988D-AD3EC97A5685}"/>
              </a:ext>
            </a:extLst>
          </p:cNvPr>
          <p:cNvSpPr txBox="1"/>
          <p:nvPr/>
        </p:nvSpPr>
        <p:spPr>
          <a:xfrm>
            <a:off x="2158137" y="4438628"/>
            <a:ext cx="1610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 dirty="0" err="1">
                <a:solidFill>
                  <a:schemeClr val="accent2"/>
                </a:solidFill>
              </a:rPr>
              <a:t>picked</a:t>
            </a:r>
            <a:endParaRPr lang="hr-HR" sz="2000" b="1" dirty="0">
              <a:solidFill>
                <a:schemeClr val="accent2"/>
              </a:solidFill>
            </a:endParaRPr>
          </a:p>
        </p:txBody>
      </p:sp>
      <p:sp>
        <p:nvSpPr>
          <p:cNvPr id="15" name="Pravokutnik 14">
            <a:extLst>
              <a:ext uri="{FF2B5EF4-FFF2-40B4-BE49-F238E27FC236}">
                <a16:creationId xmlns:a16="http://schemas.microsoft.com/office/drawing/2014/main" id="{FC108025-1C42-414B-AA33-9FC6C8FB8DA1}"/>
              </a:ext>
            </a:extLst>
          </p:cNvPr>
          <p:cNvSpPr/>
          <p:nvPr/>
        </p:nvSpPr>
        <p:spPr>
          <a:xfrm>
            <a:off x="1258823" y="5368917"/>
            <a:ext cx="8892709" cy="40011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cxnSp>
        <p:nvCxnSpPr>
          <p:cNvPr id="17" name="Ravni poveznik 16">
            <a:extLst>
              <a:ext uri="{FF2B5EF4-FFF2-40B4-BE49-F238E27FC236}">
                <a16:creationId xmlns:a16="http://schemas.microsoft.com/office/drawing/2014/main" id="{0FFB42E5-F8F5-4D14-8224-2F27ADAFEFF5}"/>
              </a:ext>
            </a:extLst>
          </p:cNvPr>
          <p:cNvCxnSpPr/>
          <p:nvPr/>
        </p:nvCxnSpPr>
        <p:spPr>
          <a:xfrm>
            <a:off x="4784277" y="2308009"/>
            <a:ext cx="694600" cy="0"/>
          </a:xfrm>
          <a:prstGeom prst="line">
            <a:avLst/>
          </a:prstGeom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avni poveznik 17">
            <a:extLst>
              <a:ext uri="{FF2B5EF4-FFF2-40B4-BE49-F238E27FC236}">
                <a16:creationId xmlns:a16="http://schemas.microsoft.com/office/drawing/2014/main" id="{83FBE6C2-6C2B-4188-9F4A-CC8759E0D310}"/>
              </a:ext>
            </a:extLst>
          </p:cNvPr>
          <p:cNvCxnSpPr>
            <a:cxnSpLocks/>
          </p:cNvCxnSpPr>
          <p:nvPr/>
        </p:nvCxnSpPr>
        <p:spPr>
          <a:xfrm>
            <a:off x="3521881" y="2687795"/>
            <a:ext cx="1397252" cy="0"/>
          </a:xfrm>
          <a:prstGeom prst="line">
            <a:avLst/>
          </a:prstGeom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avni poveznik 18">
            <a:extLst>
              <a:ext uri="{FF2B5EF4-FFF2-40B4-BE49-F238E27FC236}">
                <a16:creationId xmlns:a16="http://schemas.microsoft.com/office/drawing/2014/main" id="{1F4ECD85-0220-474E-AF15-0D97E57C6008}"/>
              </a:ext>
            </a:extLst>
          </p:cNvPr>
          <p:cNvCxnSpPr/>
          <p:nvPr/>
        </p:nvCxnSpPr>
        <p:spPr>
          <a:xfrm>
            <a:off x="3174581" y="3140778"/>
            <a:ext cx="694600" cy="0"/>
          </a:xfrm>
          <a:prstGeom prst="line">
            <a:avLst/>
          </a:prstGeom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Ravni poveznik 20">
            <a:extLst>
              <a:ext uri="{FF2B5EF4-FFF2-40B4-BE49-F238E27FC236}">
                <a16:creationId xmlns:a16="http://schemas.microsoft.com/office/drawing/2014/main" id="{3E1A1337-1447-4D33-B5F3-D0C6F37CC301}"/>
              </a:ext>
            </a:extLst>
          </p:cNvPr>
          <p:cNvCxnSpPr/>
          <p:nvPr/>
        </p:nvCxnSpPr>
        <p:spPr>
          <a:xfrm>
            <a:off x="5893410" y="3569679"/>
            <a:ext cx="694600" cy="0"/>
          </a:xfrm>
          <a:prstGeom prst="line">
            <a:avLst/>
          </a:prstGeom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avni poveznik 21">
            <a:extLst>
              <a:ext uri="{FF2B5EF4-FFF2-40B4-BE49-F238E27FC236}">
                <a16:creationId xmlns:a16="http://schemas.microsoft.com/office/drawing/2014/main" id="{9F3F5307-7676-4C75-B9CE-A0C0F5BE4A48}"/>
              </a:ext>
            </a:extLst>
          </p:cNvPr>
          <p:cNvCxnSpPr/>
          <p:nvPr/>
        </p:nvCxnSpPr>
        <p:spPr>
          <a:xfrm>
            <a:off x="2405143" y="3966398"/>
            <a:ext cx="694600" cy="0"/>
          </a:xfrm>
          <a:prstGeom prst="line">
            <a:avLst/>
          </a:prstGeom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avni poveznik 22">
            <a:extLst>
              <a:ext uri="{FF2B5EF4-FFF2-40B4-BE49-F238E27FC236}">
                <a16:creationId xmlns:a16="http://schemas.microsoft.com/office/drawing/2014/main" id="{4361A881-B1CC-411F-94F6-E6F927358CC2}"/>
              </a:ext>
            </a:extLst>
          </p:cNvPr>
          <p:cNvCxnSpPr/>
          <p:nvPr/>
        </p:nvCxnSpPr>
        <p:spPr>
          <a:xfrm>
            <a:off x="6096000" y="4426770"/>
            <a:ext cx="694600" cy="0"/>
          </a:xfrm>
          <a:prstGeom prst="line">
            <a:avLst/>
          </a:prstGeom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avni poveznik 23">
            <a:extLst>
              <a:ext uri="{FF2B5EF4-FFF2-40B4-BE49-F238E27FC236}">
                <a16:creationId xmlns:a16="http://schemas.microsoft.com/office/drawing/2014/main" id="{482472DA-20C2-4264-8B4E-C4F2F062D8FF}"/>
              </a:ext>
            </a:extLst>
          </p:cNvPr>
          <p:cNvCxnSpPr>
            <a:cxnSpLocks/>
          </p:cNvCxnSpPr>
          <p:nvPr/>
        </p:nvCxnSpPr>
        <p:spPr>
          <a:xfrm>
            <a:off x="7748220" y="4838738"/>
            <a:ext cx="1090980" cy="0"/>
          </a:xfrm>
          <a:prstGeom prst="line">
            <a:avLst/>
          </a:prstGeom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3503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989FBD8-3A83-4534-98A6-712DF5489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dirty="0">
                <a:solidFill>
                  <a:schemeClr val="accent2"/>
                </a:solidFill>
              </a:rPr>
              <a:t>HOMEWORK CHECK</a:t>
            </a:r>
            <a:br>
              <a:rPr lang="hr-HR" sz="4000" dirty="0">
                <a:solidFill>
                  <a:schemeClr val="accent2"/>
                </a:solidFill>
              </a:rPr>
            </a:br>
            <a:r>
              <a:rPr lang="hr-HR" sz="4000" dirty="0" err="1">
                <a:solidFill>
                  <a:schemeClr val="accent2"/>
                </a:solidFill>
              </a:rPr>
              <a:t>pg</a:t>
            </a:r>
            <a:r>
              <a:rPr lang="hr-HR" sz="4000" dirty="0">
                <a:solidFill>
                  <a:schemeClr val="accent2"/>
                </a:solidFill>
              </a:rPr>
              <a:t> 69/ A</a:t>
            </a:r>
          </a:p>
        </p:txBody>
      </p:sp>
      <p:pic>
        <p:nvPicPr>
          <p:cNvPr id="7" name="Rezervirano mjesto sadržaja 4" descr="Slika na kojoj se prikazuje snimka zaslona, računalo&#10;&#10;Opis je automatski generiran">
            <a:extLst>
              <a:ext uri="{FF2B5EF4-FFF2-40B4-BE49-F238E27FC236}">
                <a16:creationId xmlns:a16="http://schemas.microsoft.com/office/drawing/2014/main" id="{2C7C0A44-DF21-49FC-B669-1A748750476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19" t="25511" r="24251" b="58255"/>
          <a:stretch/>
        </p:blipFill>
        <p:spPr>
          <a:xfrm>
            <a:off x="153385" y="2202395"/>
            <a:ext cx="5491031" cy="2186726"/>
          </a:xfrm>
          <a:prstGeom prst="rect">
            <a:avLst/>
          </a:prstGeom>
        </p:spPr>
      </p:pic>
      <p:pic>
        <p:nvPicPr>
          <p:cNvPr id="5" name="Rezervirano mjesto sadržaja 4" descr="Slika na kojoj se prikazuje snimka zaslona, računalo&#10;&#10;Opis je automatski generiran">
            <a:extLst>
              <a:ext uri="{FF2B5EF4-FFF2-40B4-BE49-F238E27FC236}">
                <a16:creationId xmlns:a16="http://schemas.microsoft.com/office/drawing/2014/main" id="{63A4FFC2-4EEB-40CB-B3EE-C621CE7D68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89" t="41252" r="23539" b="14985"/>
          <a:stretch/>
        </p:blipFill>
        <p:spPr>
          <a:xfrm>
            <a:off x="5088885" y="405920"/>
            <a:ext cx="6057170" cy="6379891"/>
          </a:xfr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EBAB2B16-280B-4BD8-9022-54A8842A45C5}"/>
              </a:ext>
            </a:extLst>
          </p:cNvPr>
          <p:cNvSpPr txBox="1"/>
          <p:nvPr/>
        </p:nvSpPr>
        <p:spPr>
          <a:xfrm>
            <a:off x="9146079" y="480602"/>
            <a:ext cx="1610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 dirty="0" err="1">
                <a:solidFill>
                  <a:schemeClr val="accent2"/>
                </a:solidFill>
              </a:rPr>
              <a:t>lived</a:t>
            </a:r>
            <a:endParaRPr lang="hr-HR" sz="2000" b="1" dirty="0">
              <a:solidFill>
                <a:schemeClr val="accent2"/>
              </a:solidFill>
            </a:endParaRP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03610617-9858-404B-9020-306451D00442}"/>
              </a:ext>
            </a:extLst>
          </p:cNvPr>
          <p:cNvSpPr txBox="1"/>
          <p:nvPr/>
        </p:nvSpPr>
        <p:spPr>
          <a:xfrm>
            <a:off x="8239700" y="921507"/>
            <a:ext cx="1610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 dirty="0" err="1">
                <a:solidFill>
                  <a:schemeClr val="accent2"/>
                </a:solidFill>
              </a:rPr>
              <a:t>needed</a:t>
            </a:r>
            <a:endParaRPr lang="hr-HR" sz="2000" b="1" dirty="0">
              <a:solidFill>
                <a:schemeClr val="accent2"/>
              </a:solidFill>
            </a:endParaRP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E613C329-3FF6-45DA-A799-84CE3AF8E5D1}"/>
              </a:ext>
            </a:extLst>
          </p:cNvPr>
          <p:cNvSpPr txBox="1"/>
          <p:nvPr/>
        </p:nvSpPr>
        <p:spPr>
          <a:xfrm>
            <a:off x="8284066" y="1167592"/>
            <a:ext cx="1610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 dirty="0" err="1">
                <a:solidFill>
                  <a:schemeClr val="accent2"/>
                </a:solidFill>
              </a:rPr>
              <a:t>started</a:t>
            </a:r>
            <a:endParaRPr lang="hr-HR" sz="2000" b="1" dirty="0">
              <a:solidFill>
                <a:schemeClr val="accent2"/>
              </a:solidFill>
            </a:endParaRP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03FE3D25-1BA3-477E-96D0-944FF284EFD3}"/>
              </a:ext>
            </a:extLst>
          </p:cNvPr>
          <p:cNvSpPr txBox="1"/>
          <p:nvPr/>
        </p:nvSpPr>
        <p:spPr>
          <a:xfrm>
            <a:off x="8909991" y="1365260"/>
            <a:ext cx="1610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 dirty="0" err="1">
                <a:solidFill>
                  <a:schemeClr val="accent2"/>
                </a:solidFill>
              </a:rPr>
              <a:t>watched</a:t>
            </a:r>
            <a:endParaRPr lang="hr-HR" sz="2000" b="1" dirty="0">
              <a:solidFill>
                <a:schemeClr val="accent2"/>
              </a:solidFill>
            </a:endParaRP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C74DFBA5-0396-44D5-A9C4-B7AB38332F1C}"/>
              </a:ext>
            </a:extLst>
          </p:cNvPr>
          <p:cNvSpPr txBox="1"/>
          <p:nvPr/>
        </p:nvSpPr>
        <p:spPr>
          <a:xfrm>
            <a:off x="8634336" y="1806165"/>
            <a:ext cx="1610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 dirty="0" err="1">
                <a:solidFill>
                  <a:schemeClr val="accent2"/>
                </a:solidFill>
              </a:rPr>
              <a:t>picked</a:t>
            </a:r>
            <a:r>
              <a:rPr lang="hr-HR" sz="2000" b="1" dirty="0">
                <a:solidFill>
                  <a:schemeClr val="accent2"/>
                </a:solidFill>
              </a:rPr>
              <a:t> </a:t>
            </a:r>
            <a:r>
              <a:rPr lang="hr-HR" sz="2000" b="1" dirty="0" err="1">
                <a:solidFill>
                  <a:schemeClr val="accent2"/>
                </a:solidFill>
              </a:rPr>
              <a:t>up</a:t>
            </a:r>
            <a:endParaRPr lang="hr-HR" sz="2000" b="1" dirty="0">
              <a:solidFill>
                <a:schemeClr val="accent2"/>
              </a:solidFill>
            </a:endParaRP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3A2B101D-BCDA-4778-B6D9-2741628E6400}"/>
              </a:ext>
            </a:extLst>
          </p:cNvPr>
          <p:cNvSpPr txBox="1"/>
          <p:nvPr/>
        </p:nvSpPr>
        <p:spPr>
          <a:xfrm>
            <a:off x="7838610" y="2432926"/>
            <a:ext cx="1610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 dirty="0" err="1">
                <a:solidFill>
                  <a:schemeClr val="accent2"/>
                </a:solidFill>
              </a:rPr>
              <a:t>shouted</a:t>
            </a:r>
            <a:endParaRPr lang="hr-HR" sz="2000" b="1" dirty="0">
              <a:solidFill>
                <a:schemeClr val="accent2"/>
              </a:solidFill>
            </a:endParaRP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31DD0EBB-1C54-4CD9-9A3B-DE3ED71331A5}"/>
              </a:ext>
            </a:extLst>
          </p:cNvPr>
          <p:cNvSpPr txBox="1"/>
          <p:nvPr/>
        </p:nvSpPr>
        <p:spPr>
          <a:xfrm>
            <a:off x="8756620" y="2873831"/>
            <a:ext cx="1610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 dirty="0" err="1">
                <a:solidFill>
                  <a:schemeClr val="accent2"/>
                </a:solidFill>
              </a:rPr>
              <a:t>rushed</a:t>
            </a:r>
            <a:endParaRPr lang="hr-HR" sz="2000" b="1" dirty="0">
              <a:solidFill>
                <a:schemeClr val="accent2"/>
              </a:solidFill>
            </a:endParaRP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931C52A7-71AE-4AE0-99BE-7C00F0D24A28}"/>
              </a:ext>
            </a:extLst>
          </p:cNvPr>
          <p:cNvSpPr txBox="1"/>
          <p:nvPr/>
        </p:nvSpPr>
        <p:spPr>
          <a:xfrm>
            <a:off x="8548875" y="3123582"/>
            <a:ext cx="1610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 dirty="0" err="1">
                <a:solidFill>
                  <a:schemeClr val="accent2"/>
                </a:solidFill>
              </a:rPr>
              <a:t>asked</a:t>
            </a:r>
            <a:endParaRPr lang="hr-HR" sz="2000" b="1" dirty="0">
              <a:solidFill>
                <a:schemeClr val="accent2"/>
              </a:solidFill>
            </a:endParaRPr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E95B9324-29F8-4C70-BB4F-3964EFB75EAB}"/>
              </a:ext>
            </a:extLst>
          </p:cNvPr>
          <p:cNvSpPr txBox="1"/>
          <p:nvPr/>
        </p:nvSpPr>
        <p:spPr>
          <a:xfrm>
            <a:off x="9224365" y="3314736"/>
            <a:ext cx="1610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 dirty="0" err="1">
                <a:solidFill>
                  <a:schemeClr val="accent2"/>
                </a:solidFill>
              </a:rPr>
              <a:t>answered</a:t>
            </a:r>
            <a:endParaRPr lang="hr-HR" sz="2000" b="1" dirty="0">
              <a:solidFill>
                <a:schemeClr val="accent2"/>
              </a:solidFill>
            </a:endParaRPr>
          </a:p>
        </p:txBody>
      </p:sp>
      <p:sp>
        <p:nvSpPr>
          <p:cNvPr id="16" name="TekstniOkvir 15">
            <a:extLst>
              <a:ext uri="{FF2B5EF4-FFF2-40B4-BE49-F238E27FC236}">
                <a16:creationId xmlns:a16="http://schemas.microsoft.com/office/drawing/2014/main" id="{75B47697-48B4-448B-B5A8-ECF77ADA9647}"/>
              </a:ext>
            </a:extLst>
          </p:cNvPr>
          <p:cNvSpPr txBox="1"/>
          <p:nvPr/>
        </p:nvSpPr>
        <p:spPr>
          <a:xfrm>
            <a:off x="6785095" y="3714846"/>
            <a:ext cx="1610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dirty="0" err="1">
                <a:solidFill>
                  <a:schemeClr val="accent2"/>
                </a:solidFill>
              </a:rPr>
              <a:t>looked</a:t>
            </a:r>
            <a:r>
              <a:rPr lang="hr-HR" sz="2000" dirty="0">
                <a:solidFill>
                  <a:schemeClr val="accent2"/>
                </a:solidFill>
              </a:rPr>
              <a:t> </a:t>
            </a:r>
            <a:r>
              <a:rPr lang="hr-HR" sz="2000" dirty="0" err="1">
                <a:solidFill>
                  <a:schemeClr val="accent2"/>
                </a:solidFill>
              </a:rPr>
              <a:t>after</a:t>
            </a:r>
            <a:endParaRPr lang="hr-HR" sz="2000" dirty="0">
              <a:solidFill>
                <a:schemeClr val="accent2"/>
              </a:solidFill>
            </a:endParaRPr>
          </a:p>
        </p:txBody>
      </p:sp>
      <p:sp>
        <p:nvSpPr>
          <p:cNvPr id="17" name="TekstniOkvir 16">
            <a:extLst>
              <a:ext uri="{FF2B5EF4-FFF2-40B4-BE49-F238E27FC236}">
                <a16:creationId xmlns:a16="http://schemas.microsoft.com/office/drawing/2014/main" id="{DDADCA8A-B494-4373-B7D4-508BB1BD614F}"/>
              </a:ext>
            </a:extLst>
          </p:cNvPr>
          <p:cNvSpPr txBox="1"/>
          <p:nvPr/>
        </p:nvSpPr>
        <p:spPr>
          <a:xfrm>
            <a:off x="8772329" y="3741442"/>
            <a:ext cx="1610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 dirty="0" err="1">
                <a:solidFill>
                  <a:schemeClr val="accent2"/>
                </a:solidFill>
              </a:rPr>
              <a:t>climbed</a:t>
            </a:r>
            <a:endParaRPr lang="hr-HR" sz="2000" b="1" dirty="0">
              <a:solidFill>
                <a:schemeClr val="accent2"/>
              </a:solidFill>
            </a:endParaRPr>
          </a:p>
        </p:txBody>
      </p:sp>
      <p:sp>
        <p:nvSpPr>
          <p:cNvPr id="18" name="TekstniOkvir 17">
            <a:extLst>
              <a:ext uri="{FF2B5EF4-FFF2-40B4-BE49-F238E27FC236}">
                <a16:creationId xmlns:a16="http://schemas.microsoft.com/office/drawing/2014/main" id="{EC1C5144-2FA8-482B-B4C8-EDE6BF464F2E}"/>
              </a:ext>
            </a:extLst>
          </p:cNvPr>
          <p:cNvSpPr txBox="1"/>
          <p:nvPr/>
        </p:nvSpPr>
        <p:spPr>
          <a:xfrm>
            <a:off x="7146480" y="3989011"/>
            <a:ext cx="1610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 dirty="0" err="1">
                <a:solidFill>
                  <a:schemeClr val="accent2"/>
                </a:solidFill>
              </a:rPr>
              <a:t>cried</a:t>
            </a:r>
            <a:endParaRPr lang="hr-HR" sz="2000" b="1" dirty="0">
              <a:solidFill>
                <a:schemeClr val="accent2"/>
              </a:solidFill>
            </a:endParaRPr>
          </a:p>
        </p:txBody>
      </p:sp>
      <p:sp>
        <p:nvSpPr>
          <p:cNvPr id="19" name="TekstniOkvir 18">
            <a:extLst>
              <a:ext uri="{FF2B5EF4-FFF2-40B4-BE49-F238E27FC236}">
                <a16:creationId xmlns:a16="http://schemas.microsoft.com/office/drawing/2014/main" id="{7DC87264-92DA-4716-9024-FCCDFFB181DD}"/>
              </a:ext>
            </a:extLst>
          </p:cNvPr>
          <p:cNvSpPr txBox="1"/>
          <p:nvPr/>
        </p:nvSpPr>
        <p:spPr>
          <a:xfrm>
            <a:off x="9133714" y="3968093"/>
            <a:ext cx="1610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 dirty="0" err="1">
                <a:solidFill>
                  <a:schemeClr val="accent2"/>
                </a:solidFill>
              </a:rPr>
              <a:t>screamed</a:t>
            </a:r>
            <a:endParaRPr lang="hr-HR" sz="2000" b="1" dirty="0">
              <a:solidFill>
                <a:schemeClr val="accent2"/>
              </a:solidFill>
            </a:endParaRPr>
          </a:p>
        </p:txBody>
      </p:sp>
      <p:sp>
        <p:nvSpPr>
          <p:cNvPr id="20" name="TekstniOkvir 19">
            <a:extLst>
              <a:ext uri="{FF2B5EF4-FFF2-40B4-BE49-F238E27FC236}">
                <a16:creationId xmlns:a16="http://schemas.microsoft.com/office/drawing/2014/main" id="{8B25F5AC-B815-44B8-9472-348984774B2E}"/>
              </a:ext>
            </a:extLst>
          </p:cNvPr>
          <p:cNvSpPr txBox="1"/>
          <p:nvPr/>
        </p:nvSpPr>
        <p:spPr>
          <a:xfrm>
            <a:off x="8239700" y="4168148"/>
            <a:ext cx="1610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 dirty="0" err="1">
                <a:solidFill>
                  <a:schemeClr val="accent2"/>
                </a:solidFill>
              </a:rPr>
              <a:t>arrived</a:t>
            </a:r>
            <a:endParaRPr lang="hr-HR" sz="2000" b="1" dirty="0">
              <a:solidFill>
                <a:schemeClr val="accent2"/>
              </a:solidFill>
            </a:endParaRPr>
          </a:p>
        </p:txBody>
      </p:sp>
      <p:sp>
        <p:nvSpPr>
          <p:cNvPr id="21" name="TekstniOkvir 20">
            <a:extLst>
              <a:ext uri="{FF2B5EF4-FFF2-40B4-BE49-F238E27FC236}">
                <a16:creationId xmlns:a16="http://schemas.microsoft.com/office/drawing/2014/main" id="{7ADDF805-6520-4551-957B-7784174F39C3}"/>
              </a:ext>
            </a:extLst>
          </p:cNvPr>
          <p:cNvSpPr txBox="1"/>
          <p:nvPr/>
        </p:nvSpPr>
        <p:spPr>
          <a:xfrm>
            <a:off x="6482585" y="4847321"/>
            <a:ext cx="1912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dirty="0" err="1">
                <a:solidFill>
                  <a:schemeClr val="accent2"/>
                </a:solidFill>
              </a:rPr>
              <a:t>turned</a:t>
            </a:r>
            <a:r>
              <a:rPr lang="hr-HR" sz="2000" dirty="0">
                <a:solidFill>
                  <a:schemeClr val="accent2"/>
                </a:solidFill>
              </a:rPr>
              <a:t> </a:t>
            </a:r>
            <a:r>
              <a:rPr lang="hr-HR" sz="2000" dirty="0" err="1">
                <a:solidFill>
                  <a:schemeClr val="accent2"/>
                </a:solidFill>
              </a:rPr>
              <a:t>around</a:t>
            </a:r>
            <a:endParaRPr lang="hr-HR" sz="2000" dirty="0">
              <a:solidFill>
                <a:schemeClr val="accent2"/>
              </a:solidFill>
            </a:endParaRPr>
          </a:p>
        </p:txBody>
      </p:sp>
      <p:sp>
        <p:nvSpPr>
          <p:cNvPr id="22" name="TekstniOkvir 21">
            <a:extLst>
              <a:ext uri="{FF2B5EF4-FFF2-40B4-BE49-F238E27FC236}">
                <a16:creationId xmlns:a16="http://schemas.microsoft.com/office/drawing/2014/main" id="{89168B44-C397-4E7D-B9F0-7ECF6DF6E896}"/>
              </a:ext>
            </a:extLst>
          </p:cNvPr>
          <p:cNvSpPr txBox="1"/>
          <p:nvPr/>
        </p:nvSpPr>
        <p:spPr>
          <a:xfrm>
            <a:off x="8834718" y="5094293"/>
            <a:ext cx="1610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 dirty="0" err="1">
                <a:solidFill>
                  <a:schemeClr val="accent2"/>
                </a:solidFill>
              </a:rPr>
              <a:t>stayed</a:t>
            </a:r>
            <a:endParaRPr lang="hr-HR" sz="2000" b="1" dirty="0">
              <a:solidFill>
                <a:schemeClr val="accent2"/>
              </a:solidFill>
            </a:endParaRPr>
          </a:p>
        </p:txBody>
      </p:sp>
      <p:sp>
        <p:nvSpPr>
          <p:cNvPr id="23" name="TekstniOkvir 22">
            <a:extLst>
              <a:ext uri="{FF2B5EF4-FFF2-40B4-BE49-F238E27FC236}">
                <a16:creationId xmlns:a16="http://schemas.microsoft.com/office/drawing/2014/main" id="{1EAB74A7-2538-4871-8B55-C4E3DBB5FD0E}"/>
              </a:ext>
            </a:extLst>
          </p:cNvPr>
          <p:cNvSpPr txBox="1"/>
          <p:nvPr/>
        </p:nvSpPr>
        <p:spPr>
          <a:xfrm>
            <a:off x="6664520" y="5326439"/>
            <a:ext cx="1610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 dirty="0" err="1">
                <a:solidFill>
                  <a:schemeClr val="accent2"/>
                </a:solidFill>
              </a:rPr>
              <a:t>killed</a:t>
            </a:r>
            <a:endParaRPr lang="hr-HR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56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hr-HR" dirty="0"/>
            </a:br>
            <a:r>
              <a:rPr lang="hr-HR" dirty="0"/>
              <a:t>			    </a:t>
            </a:r>
            <a:r>
              <a:rPr lang="hr-HR" b="1" dirty="0">
                <a:solidFill>
                  <a:schemeClr val="accent1"/>
                </a:solidFill>
              </a:rPr>
              <a:t>PLURAL OF NOUNS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dirty="0"/>
              <a:t>- Most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nouns</a:t>
            </a:r>
            <a:r>
              <a:rPr lang="hr-HR" dirty="0"/>
              <a:t> </a:t>
            </a:r>
            <a:r>
              <a:rPr lang="hr-HR" dirty="0">
                <a:solidFill>
                  <a:schemeClr val="accent1"/>
                </a:solidFill>
              </a:rPr>
              <a:t>–s</a:t>
            </a:r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r>
              <a:rPr lang="hr-HR" b="1" dirty="0">
                <a:solidFill>
                  <a:srgbClr val="C00000"/>
                </a:solidFill>
              </a:rPr>
              <a:t>BUT!</a:t>
            </a:r>
          </a:p>
          <a:p>
            <a:pPr>
              <a:buFontTx/>
              <a:buChar char="-"/>
            </a:pPr>
            <a:r>
              <a:rPr lang="hr-HR" dirty="0" err="1"/>
              <a:t>Nouns</a:t>
            </a:r>
            <a:r>
              <a:rPr lang="hr-HR" dirty="0"/>
              <a:t> </a:t>
            </a:r>
            <a:r>
              <a:rPr lang="hr-HR" dirty="0" err="1"/>
              <a:t>ending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b="1" dirty="0"/>
              <a:t>o, s, x, </a:t>
            </a:r>
            <a:r>
              <a:rPr lang="hr-HR" b="1" dirty="0" err="1"/>
              <a:t>ch</a:t>
            </a:r>
            <a:r>
              <a:rPr lang="hr-HR" b="1" dirty="0"/>
              <a:t>, </a:t>
            </a:r>
            <a:r>
              <a:rPr lang="hr-HR" b="1" dirty="0" err="1"/>
              <a:t>sh</a:t>
            </a:r>
            <a:r>
              <a:rPr lang="hr-HR" b="1" dirty="0"/>
              <a:t> </a:t>
            </a:r>
            <a:r>
              <a:rPr lang="hr-HR" b="1" dirty="0">
                <a:solidFill>
                  <a:schemeClr val="accent1"/>
                </a:solidFill>
              </a:rPr>
              <a:t>– </a:t>
            </a:r>
            <a:r>
              <a:rPr lang="hr-HR" b="1" dirty="0" err="1">
                <a:solidFill>
                  <a:schemeClr val="accent1"/>
                </a:solidFill>
              </a:rPr>
              <a:t>es</a:t>
            </a:r>
            <a:endParaRPr lang="hr-HR" b="1" dirty="0">
              <a:solidFill>
                <a:schemeClr val="accent1"/>
              </a:solidFill>
            </a:endParaRPr>
          </a:p>
          <a:p>
            <a:pPr>
              <a:buFontTx/>
              <a:buChar char="-"/>
            </a:pPr>
            <a:r>
              <a:rPr lang="hr-HR" b="1" dirty="0"/>
              <a:t>F </a:t>
            </a:r>
            <a:r>
              <a:rPr lang="hr-HR" b="1" dirty="0">
                <a:solidFill>
                  <a:schemeClr val="accent1"/>
                </a:solidFill>
              </a:rPr>
              <a:t>– </a:t>
            </a:r>
            <a:r>
              <a:rPr lang="hr-HR" b="1" dirty="0" err="1">
                <a:solidFill>
                  <a:schemeClr val="accent1"/>
                </a:solidFill>
              </a:rPr>
              <a:t>ves</a:t>
            </a:r>
            <a:endParaRPr lang="hr-HR" b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hr-HR" b="1" dirty="0"/>
          </a:p>
          <a:p>
            <a:pPr marL="0" indent="0">
              <a:buNone/>
            </a:pPr>
            <a:r>
              <a:rPr lang="hr-HR" b="1" dirty="0">
                <a:solidFill>
                  <a:srgbClr val="C00000"/>
                </a:solidFill>
              </a:rPr>
              <a:t>IRREGULAR PLURAL</a:t>
            </a:r>
          </a:p>
          <a:p>
            <a:pPr marL="0" indent="0">
              <a:buNone/>
            </a:pPr>
            <a:r>
              <a:rPr lang="hr-HR" b="1" dirty="0"/>
              <a:t>- 3 </a:t>
            </a:r>
            <a:r>
              <a:rPr lang="hr-HR" b="1" dirty="0" err="1"/>
              <a:t>mice</a:t>
            </a:r>
            <a:r>
              <a:rPr lang="hr-HR" b="1" dirty="0"/>
              <a:t>, 5 </a:t>
            </a:r>
            <a:r>
              <a:rPr lang="hr-HR" b="1" dirty="0" err="1"/>
              <a:t>fish</a:t>
            </a:r>
            <a:r>
              <a:rPr lang="hr-HR" b="1" dirty="0"/>
              <a:t>, 5 </a:t>
            </a:r>
            <a:r>
              <a:rPr lang="hr-HR" b="1" dirty="0" err="1"/>
              <a:t>sheep</a:t>
            </a:r>
            <a:r>
              <a:rPr lang="hr-HR" b="1" dirty="0"/>
              <a:t>, 2 </a:t>
            </a:r>
            <a:r>
              <a:rPr lang="hr-HR" b="1" dirty="0" err="1"/>
              <a:t>geese</a:t>
            </a:r>
            <a:r>
              <a:rPr lang="hr-HR" b="1" dirty="0"/>
              <a:t>…</a:t>
            </a:r>
            <a:endParaRPr lang="hr-HR" dirty="0"/>
          </a:p>
        </p:txBody>
      </p:sp>
      <p:sp>
        <p:nvSpPr>
          <p:cNvPr id="4" name="Pravokutnik 3"/>
          <p:cNvSpPr/>
          <p:nvPr/>
        </p:nvSpPr>
        <p:spPr>
          <a:xfrm>
            <a:off x="7595419" y="3333135"/>
            <a:ext cx="3539613" cy="2168013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b="1" dirty="0" err="1"/>
              <a:t>Groups</a:t>
            </a:r>
            <a:r>
              <a:rPr lang="hr-HR" b="1" dirty="0"/>
              <a:t>:</a:t>
            </a:r>
            <a:endParaRPr lang="en-CA" b="1" dirty="0"/>
          </a:p>
          <a:p>
            <a:pPr algn="ctr"/>
            <a:endParaRPr lang="en-CA" dirty="0"/>
          </a:p>
          <a:p>
            <a:pPr algn="ctr"/>
            <a:r>
              <a:rPr lang="en-CA" dirty="0"/>
              <a:t>A flock of birds</a:t>
            </a:r>
          </a:p>
          <a:p>
            <a:pPr algn="ctr"/>
            <a:r>
              <a:rPr lang="en-CA" dirty="0"/>
              <a:t>A school of fish</a:t>
            </a:r>
          </a:p>
          <a:p>
            <a:pPr algn="ctr"/>
            <a:r>
              <a:rPr lang="en-CA" dirty="0"/>
              <a:t>A pack of wolves</a:t>
            </a:r>
          </a:p>
          <a:p>
            <a:pPr algn="ctr"/>
            <a:r>
              <a:rPr lang="en-CA" dirty="0"/>
              <a:t>A herd of sheep</a:t>
            </a:r>
          </a:p>
          <a:p>
            <a:pPr algn="ctr"/>
            <a:r>
              <a:rPr lang="en-CA" dirty="0"/>
              <a:t>A flight of stairs</a:t>
            </a:r>
          </a:p>
        </p:txBody>
      </p:sp>
      <p:sp>
        <p:nvSpPr>
          <p:cNvPr id="6" name="Pravokutnik 5"/>
          <p:cNvSpPr/>
          <p:nvPr/>
        </p:nvSpPr>
        <p:spPr>
          <a:xfrm>
            <a:off x="3274141" y="1946787"/>
            <a:ext cx="752169" cy="3392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" name="Pravokutnik 6"/>
          <p:cNvSpPr/>
          <p:nvPr/>
        </p:nvSpPr>
        <p:spPr>
          <a:xfrm>
            <a:off x="5520811" y="3500284"/>
            <a:ext cx="752169" cy="3392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8" name="Pravokutnik 7"/>
          <p:cNvSpPr/>
          <p:nvPr/>
        </p:nvSpPr>
        <p:spPr>
          <a:xfrm>
            <a:off x="1396387" y="3924292"/>
            <a:ext cx="850491" cy="3642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05924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0134532-40E2-4430-8ADE-22071F2CD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dirty="0">
                <a:solidFill>
                  <a:schemeClr val="accent2"/>
                </a:solidFill>
              </a:rPr>
              <a:t>WORKBOOK PRACTICE</a:t>
            </a:r>
            <a:br>
              <a:rPr lang="hr-HR" sz="4000" dirty="0">
                <a:solidFill>
                  <a:schemeClr val="accent2"/>
                </a:solidFill>
              </a:rPr>
            </a:br>
            <a:r>
              <a:rPr lang="hr-HR" sz="4000" dirty="0" err="1">
                <a:solidFill>
                  <a:schemeClr val="accent2"/>
                </a:solidFill>
              </a:rPr>
              <a:t>pg</a:t>
            </a:r>
            <a:r>
              <a:rPr lang="hr-HR" sz="4000" dirty="0">
                <a:solidFill>
                  <a:schemeClr val="accent2"/>
                </a:solidFill>
              </a:rPr>
              <a:t> 73</a:t>
            </a:r>
          </a:p>
        </p:txBody>
      </p:sp>
      <p:pic>
        <p:nvPicPr>
          <p:cNvPr id="5" name="Rezervirano mjesto sadržaja 4" descr="Slika na kojoj se prikazuje tekst&#10;&#10;Opis je automatski generiran">
            <a:extLst>
              <a:ext uri="{FF2B5EF4-FFF2-40B4-BE49-F238E27FC236}">
                <a16:creationId xmlns:a16="http://schemas.microsoft.com/office/drawing/2014/main" id="{FD0427C5-A644-4BB2-8396-9F90E29ADB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63" t="35244" r="11685" b="14764"/>
          <a:stretch/>
        </p:blipFill>
        <p:spPr>
          <a:xfrm>
            <a:off x="2744003" y="1511166"/>
            <a:ext cx="6303745" cy="5251856"/>
          </a:xfr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C711BC64-50B8-4696-A68C-0AA941FB3D39}"/>
              </a:ext>
            </a:extLst>
          </p:cNvPr>
          <p:cNvSpPr txBox="1"/>
          <p:nvPr/>
        </p:nvSpPr>
        <p:spPr>
          <a:xfrm>
            <a:off x="5692369" y="1822843"/>
            <a:ext cx="1610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 dirty="0" err="1">
                <a:solidFill>
                  <a:schemeClr val="accent2"/>
                </a:solidFill>
              </a:rPr>
              <a:t>fish</a:t>
            </a:r>
            <a:endParaRPr lang="hr-HR" sz="2000" b="1" dirty="0">
              <a:solidFill>
                <a:schemeClr val="accent2"/>
              </a:solidFill>
            </a:endParaRP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0E986072-A9C1-4658-9BF6-40B3FA0448D6}"/>
              </a:ext>
            </a:extLst>
          </p:cNvPr>
          <p:cNvSpPr txBox="1"/>
          <p:nvPr/>
        </p:nvSpPr>
        <p:spPr>
          <a:xfrm>
            <a:off x="3861965" y="2129248"/>
            <a:ext cx="1610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 dirty="0" err="1">
                <a:solidFill>
                  <a:schemeClr val="accent2"/>
                </a:solidFill>
              </a:rPr>
              <a:t>sheep</a:t>
            </a:r>
            <a:endParaRPr lang="hr-HR" sz="2000" b="1" dirty="0">
              <a:solidFill>
                <a:schemeClr val="accent2"/>
              </a:solidFill>
            </a:endParaRP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BB67B4EE-8676-4D83-A1F2-40AD7B1EC2E9}"/>
              </a:ext>
            </a:extLst>
          </p:cNvPr>
          <p:cNvSpPr txBox="1"/>
          <p:nvPr/>
        </p:nvSpPr>
        <p:spPr>
          <a:xfrm>
            <a:off x="3388723" y="2501910"/>
            <a:ext cx="1610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 dirty="0" err="1">
                <a:solidFill>
                  <a:schemeClr val="accent2"/>
                </a:solidFill>
              </a:rPr>
              <a:t>apple</a:t>
            </a:r>
            <a:endParaRPr lang="hr-HR" sz="2000" b="1" dirty="0">
              <a:solidFill>
                <a:schemeClr val="accent2"/>
              </a:solidFill>
            </a:endParaRP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7D565F8F-B791-45B4-B0A1-421F24BD32B9}"/>
              </a:ext>
            </a:extLst>
          </p:cNvPr>
          <p:cNvSpPr txBox="1"/>
          <p:nvPr/>
        </p:nvSpPr>
        <p:spPr>
          <a:xfrm>
            <a:off x="3625344" y="2836729"/>
            <a:ext cx="1610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 dirty="0" err="1">
                <a:solidFill>
                  <a:schemeClr val="accent2"/>
                </a:solidFill>
              </a:rPr>
              <a:t>apples</a:t>
            </a:r>
            <a:endParaRPr lang="hr-HR" sz="2000" b="1" dirty="0">
              <a:solidFill>
                <a:schemeClr val="accent2"/>
              </a:solidFill>
            </a:endParaRP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E6C609BE-4DA2-470F-B6EF-E8298071CCE4}"/>
              </a:ext>
            </a:extLst>
          </p:cNvPr>
          <p:cNvSpPr txBox="1"/>
          <p:nvPr/>
        </p:nvSpPr>
        <p:spPr>
          <a:xfrm>
            <a:off x="4106277" y="3186018"/>
            <a:ext cx="1610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 dirty="0" err="1">
                <a:solidFill>
                  <a:schemeClr val="accent2"/>
                </a:solidFill>
              </a:rPr>
              <a:t>leaves</a:t>
            </a:r>
            <a:endParaRPr lang="hr-HR" sz="2000" b="1" dirty="0">
              <a:solidFill>
                <a:schemeClr val="accent2"/>
              </a:solidFill>
            </a:endParaRP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2CD5C12E-F723-4F0D-AB94-3E9FA5D55552}"/>
              </a:ext>
            </a:extLst>
          </p:cNvPr>
          <p:cNvSpPr txBox="1"/>
          <p:nvPr/>
        </p:nvSpPr>
        <p:spPr>
          <a:xfrm>
            <a:off x="4237250" y="3533369"/>
            <a:ext cx="1610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 dirty="0" err="1">
                <a:solidFill>
                  <a:schemeClr val="accent2"/>
                </a:solidFill>
              </a:rPr>
              <a:t>leaf</a:t>
            </a:r>
            <a:endParaRPr lang="hr-HR" sz="2000" b="1" dirty="0">
              <a:solidFill>
                <a:schemeClr val="accent2"/>
              </a:solidFill>
            </a:endParaRP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E5249035-374D-4EA1-AEFA-5E260C97AA04}"/>
              </a:ext>
            </a:extLst>
          </p:cNvPr>
          <p:cNvSpPr txBox="1"/>
          <p:nvPr/>
        </p:nvSpPr>
        <p:spPr>
          <a:xfrm>
            <a:off x="3975864" y="3865085"/>
            <a:ext cx="1610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 dirty="0" err="1">
                <a:solidFill>
                  <a:schemeClr val="accent2"/>
                </a:solidFill>
              </a:rPr>
              <a:t>knife</a:t>
            </a:r>
            <a:endParaRPr lang="hr-HR" sz="2000" b="1" dirty="0">
              <a:solidFill>
                <a:schemeClr val="accent2"/>
              </a:solidFill>
            </a:endParaRP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9C94FA7F-6650-4537-866E-E30D73372888}"/>
              </a:ext>
            </a:extLst>
          </p:cNvPr>
          <p:cNvSpPr txBox="1"/>
          <p:nvPr/>
        </p:nvSpPr>
        <p:spPr>
          <a:xfrm>
            <a:off x="3861965" y="4215055"/>
            <a:ext cx="1610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 dirty="0" err="1">
                <a:solidFill>
                  <a:schemeClr val="accent2"/>
                </a:solidFill>
              </a:rPr>
              <a:t>knives</a:t>
            </a:r>
            <a:endParaRPr lang="hr-HR" sz="2000" b="1" dirty="0">
              <a:solidFill>
                <a:schemeClr val="accent2"/>
              </a:solidFill>
            </a:endParaRPr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6F05573C-7904-4B26-BE16-BC726EC0433D}"/>
              </a:ext>
            </a:extLst>
          </p:cNvPr>
          <p:cNvSpPr txBox="1"/>
          <p:nvPr/>
        </p:nvSpPr>
        <p:spPr>
          <a:xfrm>
            <a:off x="5586004" y="4582227"/>
            <a:ext cx="1610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 dirty="0" err="1">
                <a:solidFill>
                  <a:schemeClr val="accent2"/>
                </a:solidFill>
              </a:rPr>
              <a:t>sheep</a:t>
            </a:r>
            <a:endParaRPr lang="hr-HR" sz="2000" b="1" dirty="0">
              <a:solidFill>
                <a:schemeClr val="accent2"/>
              </a:solidFill>
            </a:endParaRPr>
          </a:p>
        </p:txBody>
      </p:sp>
      <p:sp>
        <p:nvSpPr>
          <p:cNvPr id="16" name="TekstniOkvir 15">
            <a:extLst>
              <a:ext uri="{FF2B5EF4-FFF2-40B4-BE49-F238E27FC236}">
                <a16:creationId xmlns:a16="http://schemas.microsoft.com/office/drawing/2014/main" id="{06C03ACA-13C5-4856-A5C7-89012F9FDC4A}"/>
              </a:ext>
            </a:extLst>
          </p:cNvPr>
          <p:cNvSpPr txBox="1"/>
          <p:nvPr/>
        </p:nvSpPr>
        <p:spPr>
          <a:xfrm>
            <a:off x="7124442" y="4582227"/>
            <a:ext cx="1610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 dirty="0" err="1">
                <a:solidFill>
                  <a:schemeClr val="accent2"/>
                </a:solidFill>
              </a:rPr>
              <a:t>sheep</a:t>
            </a:r>
            <a:endParaRPr lang="hr-HR" sz="2000" b="1" dirty="0">
              <a:solidFill>
                <a:schemeClr val="accent2"/>
              </a:solidFill>
            </a:endParaRPr>
          </a:p>
        </p:txBody>
      </p:sp>
      <p:sp>
        <p:nvSpPr>
          <p:cNvPr id="17" name="TekstniOkvir 16">
            <a:extLst>
              <a:ext uri="{FF2B5EF4-FFF2-40B4-BE49-F238E27FC236}">
                <a16:creationId xmlns:a16="http://schemas.microsoft.com/office/drawing/2014/main" id="{805626EF-FFFB-4756-BF0B-26BF6072CDE8}"/>
              </a:ext>
            </a:extLst>
          </p:cNvPr>
          <p:cNvSpPr txBox="1"/>
          <p:nvPr/>
        </p:nvSpPr>
        <p:spPr>
          <a:xfrm>
            <a:off x="3116394" y="4807608"/>
            <a:ext cx="1610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 dirty="0" err="1">
                <a:solidFill>
                  <a:schemeClr val="accent2"/>
                </a:solidFill>
              </a:rPr>
              <a:t>sheep</a:t>
            </a:r>
            <a:endParaRPr lang="hr-HR" sz="2000" b="1" dirty="0">
              <a:solidFill>
                <a:schemeClr val="accent2"/>
              </a:solidFill>
            </a:endParaRPr>
          </a:p>
        </p:txBody>
      </p:sp>
      <p:sp>
        <p:nvSpPr>
          <p:cNvPr id="18" name="TekstniOkvir 17">
            <a:extLst>
              <a:ext uri="{FF2B5EF4-FFF2-40B4-BE49-F238E27FC236}">
                <a16:creationId xmlns:a16="http://schemas.microsoft.com/office/drawing/2014/main" id="{E6773FC7-E89F-45A9-9962-29B1ED5D188C}"/>
              </a:ext>
            </a:extLst>
          </p:cNvPr>
          <p:cNvSpPr txBox="1"/>
          <p:nvPr/>
        </p:nvSpPr>
        <p:spPr>
          <a:xfrm>
            <a:off x="6210042" y="5183655"/>
            <a:ext cx="1610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 dirty="0" err="1">
                <a:solidFill>
                  <a:schemeClr val="accent2"/>
                </a:solidFill>
              </a:rPr>
              <a:t>wolves</a:t>
            </a:r>
            <a:endParaRPr lang="hr-HR" sz="2000" b="1" dirty="0">
              <a:solidFill>
                <a:schemeClr val="accent2"/>
              </a:solidFill>
            </a:endParaRPr>
          </a:p>
        </p:txBody>
      </p:sp>
      <p:sp>
        <p:nvSpPr>
          <p:cNvPr id="19" name="TekstniOkvir 18">
            <a:extLst>
              <a:ext uri="{FF2B5EF4-FFF2-40B4-BE49-F238E27FC236}">
                <a16:creationId xmlns:a16="http://schemas.microsoft.com/office/drawing/2014/main" id="{9D048010-EC14-48B4-8595-55A8147409E8}"/>
              </a:ext>
            </a:extLst>
          </p:cNvPr>
          <p:cNvSpPr txBox="1"/>
          <p:nvPr/>
        </p:nvSpPr>
        <p:spPr>
          <a:xfrm>
            <a:off x="3053078" y="5451555"/>
            <a:ext cx="1610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 dirty="0" err="1">
                <a:solidFill>
                  <a:schemeClr val="accent2"/>
                </a:solidFill>
              </a:rPr>
              <a:t>birds</a:t>
            </a:r>
            <a:endParaRPr lang="hr-HR" sz="2000" b="1" dirty="0">
              <a:solidFill>
                <a:schemeClr val="accent2"/>
              </a:solidFill>
            </a:endParaRPr>
          </a:p>
        </p:txBody>
      </p:sp>
      <p:sp>
        <p:nvSpPr>
          <p:cNvPr id="20" name="TekstniOkvir 19">
            <a:extLst>
              <a:ext uri="{FF2B5EF4-FFF2-40B4-BE49-F238E27FC236}">
                <a16:creationId xmlns:a16="http://schemas.microsoft.com/office/drawing/2014/main" id="{FBAE4145-701F-468E-A1D4-B3C778F97F32}"/>
              </a:ext>
            </a:extLst>
          </p:cNvPr>
          <p:cNvSpPr txBox="1"/>
          <p:nvPr/>
        </p:nvSpPr>
        <p:spPr>
          <a:xfrm>
            <a:off x="5341656" y="5451555"/>
            <a:ext cx="1610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 dirty="0" err="1">
                <a:solidFill>
                  <a:schemeClr val="accent2"/>
                </a:solidFill>
              </a:rPr>
              <a:t>fish</a:t>
            </a:r>
            <a:endParaRPr lang="hr-HR" sz="2000" b="1" dirty="0">
              <a:solidFill>
                <a:schemeClr val="accent2"/>
              </a:solidFill>
            </a:endParaRPr>
          </a:p>
        </p:txBody>
      </p:sp>
      <p:sp>
        <p:nvSpPr>
          <p:cNvPr id="21" name="TekstniOkvir 20">
            <a:extLst>
              <a:ext uri="{FF2B5EF4-FFF2-40B4-BE49-F238E27FC236}">
                <a16:creationId xmlns:a16="http://schemas.microsoft.com/office/drawing/2014/main" id="{E2FE547C-0F82-4475-A64F-3C4DA176969E}"/>
              </a:ext>
            </a:extLst>
          </p:cNvPr>
          <p:cNvSpPr txBox="1"/>
          <p:nvPr/>
        </p:nvSpPr>
        <p:spPr>
          <a:xfrm>
            <a:off x="3975864" y="5785315"/>
            <a:ext cx="1610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 dirty="0" err="1">
                <a:solidFill>
                  <a:schemeClr val="accent2"/>
                </a:solidFill>
              </a:rPr>
              <a:t>wives</a:t>
            </a:r>
            <a:endParaRPr lang="hr-HR" sz="2000" b="1" dirty="0">
              <a:solidFill>
                <a:schemeClr val="accent2"/>
              </a:solidFill>
            </a:endParaRPr>
          </a:p>
        </p:txBody>
      </p:sp>
      <p:sp>
        <p:nvSpPr>
          <p:cNvPr id="22" name="TekstniOkvir 21">
            <a:extLst>
              <a:ext uri="{FF2B5EF4-FFF2-40B4-BE49-F238E27FC236}">
                <a16:creationId xmlns:a16="http://schemas.microsoft.com/office/drawing/2014/main" id="{1F853EC4-4A5C-4DFA-A89B-DE65578998D0}"/>
              </a:ext>
            </a:extLst>
          </p:cNvPr>
          <p:cNvSpPr txBox="1"/>
          <p:nvPr/>
        </p:nvSpPr>
        <p:spPr>
          <a:xfrm>
            <a:off x="4323820" y="6128378"/>
            <a:ext cx="1610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 dirty="0" err="1">
                <a:solidFill>
                  <a:schemeClr val="accent2"/>
                </a:solidFill>
              </a:rPr>
              <a:t>fish</a:t>
            </a:r>
            <a:endParaRPr lang="hr-HR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918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387</Words>
  <Application>Microsoft Office PowerPoint</Application>
  <PresentationFormat>Široki zaslon</PresentationFormat>
  <Paragraphs>123</Paragraphs>
  <Slides>9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Tema sustava Office</vt:lpstr>
      <vt:lpstr>Unit 3: A Boy who Cried Wolf </vt:lpstr>
      <vt:lpstr>A wolf</vt:lpstr>
      <vt:lpstr>The boy who cried wolf</vt:lpstr>
      <vt:lpstr>PowerPoint prezentacija</vt:lpstr>
      <vt:lpstr>    SCHOOLWORK     PAST SIMPLE</vt:lpstr>
      <vt:lpstr>PowerPoint prezentacija</vt:lpstr>
      <vt:lpstr>HOMEWORK CHECK pg 69/ A</vt:lpstr>
      <vt:lpstr>        PLURAL OF NOUNS</vt:lpstr>
      <vt:lpstr>WORKBOOK PRACTICE pg 73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3: A Boy who Cried Wolf </dc:title>
  <dc:creator>Ivona Zdunić</dc:creator>
  <cp:lastModifiedBy>Ivona Zdunić</cp:lastModifiedBy>
  <cp:revision>1</cp:revision>
  <dcterms:created xsi:type="dcterms:W3CDTF">2020-11-08T12:37:48Z</dcterms:created>
  <dcterms:modified xsi:type="dcterms:W3CDTF">2020-11-08T12:38:14Z</dcterms:modified>
</cp:coreProperties>
</file>